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Dela Gothic One"/>
      <p:regular r:id="rId11"/>
    </p:embeddedFont>
    <p:embeddedFont>
      <p:font typeface="DM Sans" pitchFamily="2" charset="0"/>
      <p:regular r:id="rId12"/>
      <p:bold r:id="rId13"/>
    </p:embeddedFont>
    <p:embeddedFont>
      <p:font typeface="DM Sans Bold"/>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A09"/>
    <a:srgbClr val="0A09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70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5250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2576" y="658297"/>
            <a:ext cx="7471648" cy="4338638"/>
          </a:xfrm>
          <a:prstGeom prst="rect">
            <a:avLst/>
          </a:prstGeom>
          <a:noFill/>
          <a:ln/>
        </p:spPr>
        <p:txBody>
          <a:bodyPr wrap="square" lIns="0" tIns="0" rIns="0" bIns="0" rtlCol="0" anchor="t"/>
          <a:lstStyle/>
          <a:p>
            <a:pPr marL="0" indent="0">
              <a:lnSpc>
                <a:spcPts val="8500"/>
              </a:lnSpc>
              <a:buNone/>
            </a:pPr>
            <a:r>
              <a:rPr lang="en-US" sz="6800" dirty="0">
                <a:solidFill>
                  <a:srgbClr val="FAEBEB"/>
                </a:solidFill>
                <a:latin typeface="Dela Gothic One" pitchFamily="34" charset="0"/>
                <a:ea typeface="Dela Gothic One" pitchFamily="34" charset="-122"/>
                <a:cs typeface="Dela Gothic One" pitchFamily="34" charset="-120"/>
              </a:rPr>
              <a:t>Cardiac Disease Analysis Report</a:t>
            </a:r>
            <a:endParaRPr lang="en-US" sz="6800" dirty="0"/>
          </a:p>
        </p:txBody>
      </p:sp>
      <p:sp>
        <p:nvSpPr>
          <p:cNvPr id="4" name="Text 1"/>
          <p:cNvSpPr/>
          <p:nvPr/>
        </p:nvSpPr>
        <p:spPr>
          <a:xfrm>
            <a:off x="6322576" y="5355312"/>
            <a:ext cx="7471648" cy="1529239"/>
          </a:xfrm>
          <a:prstGeom prst="rect">
            <a:avLst/>
          </a:prstGeom>
          <a:noFill/>
          <a:ln/>
        </p:spPr>
        <p:txBody>
          <a:bodyPr wrap="square" lIns="0" tIns="0" rIns="0" bIns="0" rtlCol="0" anchor="t"/>
          <a:lstStyle/>
          <a:p>
            <a:pPr marL="0" indent="0">
              <a:lnSpc>
                <a:spcPts val="3000"/>
              </a:lnSpc>
              <a:buNone/>
            </a:pPr>
            <a:r>
              <a:rPr lang="en-US" sz="1850" dirty="0">
                <a:solidFill>
                  <a:srgbClr val="FFE5E5"/>
                </a:solidFill>
                <a:latin typeface="DM Sans" pitchFamily="34" charset="0"/>
                <a:ea typeface="DM Sans" pitchFamily="34" charset="-122"/>
                <a:cs typeface="DM Sans" pitchFamily="34" charset="-120"/>
              </a:rPr>
              <a:t>This report analyzes cardiac disease patterns and characteristics, based on demographics, blood pressure, cholesterol levels, and other key indicators. The goal is to identify risk factors and trends to inform preventive health strategies.</a:t>
            </a:r>
            <a:endParaRPr lang="en-US" sz="1850" dirty="0"/>
          </a:p>
        </p:txBody>
      </p:sp>
      <p:sp>
        <p:nvSpPr>
          <p:cNvPr id="7" name="Text 3"/>
          <p:cNvSpPr/>
          <p:nvPr/>
        </p:nvSpPr>
        <p:spPr>
          <a:xfrm>
            <a:off x="6322576" y="7153215"/>
            <a:ext cx="2473166" cy="418028"/>
          </a:xfrm>
          <a:prstGeom prst="rect">
            <a:avLst/>
          </a:prstGeom>
          <a:noFill/>
          <a:ln/>
        </p:spPr>
        <p:txBody>
          <a:bodyPr wrap="none" lIns="0" tIns="0" rIns="0" bIns="0" rtlCol="0" anchor="t"/>
          <a:lstStyle/>
          <a:p>
            <a:pPr marL="0" indent="0" algn="l">
              <a:lnSpc>
                <a:spcPts val="3250"/>
              </a:lnSpc>
              <a:buNone/>
            </a:pPr>
            <a:r>
              <a:rPr lang="en-US" sz="2350" b="1" dirty="0">
                <a:solidFill>
                  <a:srgbClr val="FFE5E5"/>
                </a:solidFill>
                <a:latin typeface="DM Sans Bold" pitchFamily="34" charset="0"/>
                <a:ea typeface="DM Sans Bold" pitchFamily="34" charset="-122"/>
                <a:cs typeface="DM Sans Bold" pitchFamily="34" charset="-120"/>
              </a:rPr>
              <a:t>by Divya Prakash</a:t>
            </a:r>
            <a:endParaRPr lang="en-US" sz="2350" dirty="0"/>
          </a:p>
        </p:txBody>
      </p:sp>
      <p:sp>
        <p:nvSpPr>
          <p:cNvPr id="8" name="Rectangle 7">
            <a:extLst>
              <a:ext uri="{FF2B5EF4-FFF2-40B4-BE49-F238E27FC236}">
                <a16:creationId xmlns:a16="http://schemas.microsoft.com/office/drawing/2014/main" id="{A5C9947F-11E1-68ED-45C8-7E5D67665FAA}"/>
              </a:ext>
            </a:extLst>
          </p:cNvPr>
          <p:cNvSpPr/>
          <p:nvPr/>
        </p:nvSpPr>
        <p:spPr>
          <a:xfrm>
            <a:off x="12600122" y="7362229"/>
            <a:ext cx="2007418" cy="780098"/>
          </a:xfrm>
          <a:prstGeom prst="rect">
            <a:avLst/>
          </a:prstGeom>
          <a:solidFill>
            <a:srgbClr val="0A090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345995" y="281939"/>
            <a:ext cx="7673340" cy="1382316"/>
          </a:xfrm>
          <a:prstGeom prst="rect">
            <a:avLst/>
          </a:prstGeom>
          <a:noFill/>
          <a:ln/>
        </p:spPr>
        <p:txBody>
          <a:bodyPr wrap="square" lIns="0" tIns="0" rIns="0" bIns="0" rtlCol="0" anchor="t"/>
          <a:lstStyle/>
          <a:p>
            <a:pPr marL="0" indent="0">
              <a:lnSpc>
                <a:spcPts val="5400"/>
              </a:lnSpc>
              <a:buNone/>
            </a:pPr>
            <a:r>
              <a:rPr lang="en-US" sz="4350" dirty="0">
                <a:solidFill>
                  <a:srgbClr val="FAEBEB"/>
                </a:solidFill>
                <a:latin typeface="Dela Gothic One" pitchFamily="34" charset="0"/>
                <a:ea typeface="Dela Gothic One" pitchFamily="34" charset="-122"/>
                <a:cs typeface="Dela Gothic One" pitchFamily="34" charset="-120"/>
              </a:rPr>
              <a:t>Demographics Overview</a:t>
            </a:r>
            <a:endParaRPr lang="en-US" sz="4350" dirty="0"/>
          </a:p>
        </p:txBody>
      </p:sp>
      <p:sp>
        <p:nvSpPr>
          <p:cNvPr id="4" name="Shape 1"/>
          <p:cNvSpPr/>
          <p:nvPr/>
        </p:nvSpPr>
        <p:spPr>
          <a:xfrm>
            <a:off x="735330" y="2511623"/>
            <a:ext cx="472678" cy="472678"/>
          </a:xfrm>
          <a:prstGeom prst="roundRect">
            <a:avLst>
              <a:gd name="adj" fmla="val 18670"/>
            </a:avLst>
          </a:prstGeom>
          <a:solidFill>
            <a:srgbClr val="740B0B"/>
          </a:solidFill>
          <a:ln w="7620">
            <a:solidFill>
              <a:srgbClr val="8D2424"/>
            </a:solidFill>
            <a:prstDash val="solid"/>
          </a:ln>
        </p:spPr>
      </p:sp>
      <p:sp>
        <p:nvSpPr>
          <p:cNvPr id="5" name="Text 2"/>
          <p:cNvSpPr/>
          <p:nvPr/>
        </p:nvSpPr>
        <p:spPr>
          <a:xfrm>
            <a:off x="874157" y="2582108"/>
            <a:ext cx="195024" cy="331708"/>
          </a:xfrm>
          <a:prstGeom prst="rect">
            <a:avLst/>
          </a:prstGeom>
          <a:noFill/>
          <a:ln/>
        </p:spPr>
        <p:txBody>
          <a:bodyPr wrap="none" lIns="0" tIns="0" rIns="0" bIns="0" rtlCol="0" anchor="t"/>
          <a:lstStyle/>
          <a:p>
            <a:pPr marL="0" indent="0" algn="ctr">
              <a:lnSpc>
                <a:spcPts val="2600"/>
              </a:lnSpc>
              <a:buNone/>
            </a:pPr>
            <a:r>
              <a:rPr lang="en-US" sz="2600" dirty="0">
                <a:solidFill>
                  <a:srgbClr val="FFE5E5"/>
                </a:solidFill>
                <a:latin typeface="Dela Gothic One" pitchFamily="34" charset="0"/>
                <a:ea typeface="Dela Gothic One" pitchFamily="34" charset="-122"/>
                <a:cs typeface="Dela Gothic One" pitchFamily="34" charset="-120"/>
              </a:rPr>
              <a:t>1</a:t>
            </a:r>
            <a:endParaRPr lang="en-US" sz="2600" dirty="0"/>
          </a:p>
        </p:txBody>
      </p:sp>
      <p:sp>
        <p:nvSpPr>
          <p:cNvPr id="6" name="Text 3"/>
          <p:cNvSpPr/>
          <p:nvPr/>
        </p:nvSpPr>
        <p:spPr>
          <a:xfrm>
            <a:off x="1418034" y="2511623"/>
            <a:ext cx="3955613" cy="345519"/>
          </a:xfrm>
          <a:prstGeom prst="rect">
            <a:avLst/>
          </a:prstGeom>
          <a:noFill/>
          <a:ln/>
        </p:spPr>
        <p:txBody>
          <a:bodyPr wrap="none" lIns="0" tIns="0" rIns="0" bIns="0" rtlCol="0" anchor="t"/>
          <a:lstStyle/>
          <a:p>
            <a:pPr marL="0" indent="0">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Average Age of Patients</a:t>
            </a:r>
            <a:endParaRPr lang="en-US" sz="2150" dirty="0"/>
          </a:p>
        </p:txBody>
      </p:sp>
      <p:sp>
        <p:nvSpPr>
          <p:cNvPr id="7" name="Text 4"/>
          <p:cNvSpPr/>
          <p:nvPr/>
        </p:nvSpPr>
        <p:spPr>
          <a:xfrm>
            <a:off x="1418034" y="2983111"/>
            <a:ext cx="6990636" cy="336233"/>
          </a:xfrm>
          <a:prstGeom prst="rect">
            <a:avLst/>
          </a:prstGeom>
          <a:noFill/>
          <a:ln/>
        </p:spPr>
        <p:txBody>
          <a:bodyPr wrap="none" lIns="0" tIns="0" rIns="0" bIns="0" rtlCol="0" anchor="t"/>
          <a:lstStyle/>
          <a:p>
            <a:pPr marL="0" indent="0">
              <a:lnSpc>
                <a:spcPts val="2600"/>
              </a:lnSpc>
              <a:buNone/>
            </a:pPr>
            <a:r>
              <a:rPr lang="en-US" sz="1650" dirty="0">
                <a:solidFill>
                  <a:srgbClr val="FFE5E5"/>
                </a:solidFill>
                <a:latin typeface="DM Sans" pitchFamily="34" charset="0"/>
                <a:ea typeface="DM Sans" pitchFamily="34" charset="-122"/>
                <a:cs typeface="DM Sans" pitchFamily="34" charset="-120"/>
              </a:rPr>
              <a:t>54.4 years</a:t>
            </a:r>
            <a:endParaRPr lang="en-US" sz="1650" dirty="0"/>
          </a:p>
        </p:txBody>
      </p:sp>
      <p:sp>
        <p:nvSpPr>
          <p:cNvPr id="8" name="Shape 5"/>
          <p:cNvSpPr/>
          <p:nvPr/>
        </p:nvSpPr>
        <p:spPr>
          <a:xfrm>
            <a:off x="735330" y="3765709"/>
            <a:ext cx="472678" cy="472678"/>
          </a:xfrm>
          <a:prstGeom prst="roundRect">
            <a:avLst>
              <a:gd name="adj" fmla="val 18670"/>
            </a:avLst>
          </a:prstGeom>
          <a:solidFill>
            <a:srgbClr val="740B0B"/>
          </a:solidFill>
          <a:ln w="7620">
            <a:solidFill>
              <a:srgbClr val="8D2424"/>
            </a:solidFill>
            <a:prstDash val="solid"/>
          </a:ln>
        </p:spPr>
      </p:sp>
      <p:sp>
        <p:nvSpPr>
          <p:cNvPr id="9" name="Text 6"/>
          <p:cNvSpPr/>
          <p:nvPr/>
        </p:nvSpPr>
        <p:spPr>
          <a:xfrm>
            <a:off x="833199" y="3836194"/>
            <a:ext cx="276939" cy="331708"/>
          </a:xfrm>
          <a:prstGeom prst="rect">
            <a:avLst/>
          </a:prstGeom>
          <a:noFill/>
          <a:ln/>
        </p:spPr>
        <p:txBody>
          <a:bodyPr wrap="none" lIns="0" tIns="0" rIns="0" bIns="0" rtlCol="0" anchor="t"/>
          <a:lstStyle/>
          <a:p>
            <a:pPr marL="0" indent="0" algn="ctr">
              <a:lnSpc>
                <a:spcPts val="2600"/>
              </a:lnSpc>
              <a:buNone/>
            </a:pPr>
            <a:r>
              <a:rPr lang="en-US" sz="2600" dirty="0">
                <a:solidFill>
                  <a:srgbClr val="FFE5E5"/>
                </a:solidFill>
                <a:latin typeface="Dela Gothic One" pitchFamily="34" charset="0"/>
                <a:ea typeface="Dela Gothic One" pitchFamily="34" charset="-122"/>
                <a:cs typeface="Dela Gothic One" pitchFamily="34" charset="-120"/>
              </a:rPr>
              <a:t>2</a:t>
            </a:r>
            <a:endParaRPr lang="en-US" sz="2600" dirty="0"/>
          </a:p>
        </p:txBody>
      </p:sp>
      <p:sp>
        <p:nvSpPr>
          <p:cNvPr id="10" name="Text 7"/>
          <p:cNvSpPr/>
          <p:nvPr/>
        </p:nvSpPr>
        <p:spPr>
          <a:xfrm>
            <a:off x="1418034" y="3765709"/>
            <a:ext cx="2764631" cy="345519"/>
          </a:xfrm>
          <a:prstGeom prst="rect">
            <a:avLst/>
          </a:prstGeom>
          <a:noFill/>
          <a:ln/>
        </p:spPr>
        <p:txBody>
          <a:bodyPr wrap="none" lIns="0" tIns="0" rIns="0" bIns="0" rtlCol="0" anchor="t"/>
          <a:lstStyle/>
          <a:p>
            <a:pPr marL="0" indent="0">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Patient Count</a:t>
            </a:r>
            <a:endParaRPr lang="en-US" sz="2150" dirty="0"/>
          </a:p>
        </p:txBody>
      </p:sp>
      <p:sp>
        <p:nvSpPr>
          <p:cNvPr id="11" name="Text 8"/>
          <p:cNvSpPr/>
          <p:nvPr/>
        </p:nvSpPr>
        <p:spPr>
          <a:xfrm>
            <a:off x="1418034" y="4237196"/>
            <a:ext cx="6990636" cy="336233"/>
          </a:xfrm>
          <a:prstGeom prst="rect">
            <a:avLst/>
          </a:prstGeom>
          <a:noFill/>
          <a:ln/>
        </p:spPr>
        <p:txBody>
          <a:bodyPr wrap="none" lIns="0" tIns="0" rIns="0" bIns="0" rtlCol="0" anchor="t"/>
          <a:lstStyle/>
          <a:p>
            <a:pPr marL="0" indent="0">
              <a:lnSpc>
                <a:spcPts val="2600"/>
              </a:lnSpc>
              <a:buNone/>
            </a:pPr>
            <a:r>
              <a:rPr lang="en-US" sz="1650" dirty="0">
                <a:solidFill>
                  <a:srgbClr val="FFE5E5"/>
                </a:solidFill>
                <a:latin typeface="DM Sans" pitchFamily="34" charset="0"/>
                <a:ea typeface="DM Sans" pitchFamily="34" charset="-122"/>
                <a:cs typeface="DM Sans" pitchFamily="34" charset="-120"/>
              </a:rPr>
              <a:t>303</a:t>
            </a:r>
            <a:endParaRPr lang="en-US" sz="1650" dirty="0"/>
          </a:p>
        </p:txBody>
      </p:sp>
      <p:sp>
        <p:nvSpPr>
          <p:cNvPr id="12" name="Shape 9"/>
          <p:cNvSpPr/>
          <p:nvPr/>
        </p:nvSpPr>
        <p:spPr>
          <a:xfrm>
            <a:off x="735330" y="5019794"/>
            <a:ext cx="472678" cy="472678"/>
          </a:xfrm>
          <a:prstGeom prst="roundRect">
            <a:avLst>
              <a:gd name="adj" fmla="val 18670"/>
            </a:avLst>
          </a:prstGeom>
          <a:solidFill>
            <a:srgbClr val="740B0B"/>
          </a:solidFill>
          <a:ln w="7620">
            <a:solidFill>
              <a:srgbClr val="8D2424"/>
            </a:solidFill>
            <a:prstDash val="solid"/>
          </a:ln>
        </p:spPr>
      </p:sp>
      <p:sp>
        <p:nvSpPr>
          <p:cNvPr id="13" name="Text 10"/>
          <p:cNvSpPr/>
          <p:nvPr/>
        </p:nvSpPr>
        <p:spPr>
          <a:xfrm>
            <a:off x="825579" y="5090279"/>
            <a:ext cx="292179" cy="331708"/>
          </a:xfrm>
          <a:prstGeom prst="rect">
            <a:avLst/>
          </a:prstGeom>
          <a:noFill/>
          <a:ln/>
        </p:spPr>
        <p:txBody>
          <a:bodyPr wrap="none" lIns="0" tIns="0" rIns="0" bIns="0" rtlCol="0" anchor="t"/>
          <a:lstStyle/>
          <a:p>
            <a:pPr marL="0" indent="0" algn="ctr">
              <a:lnSpc>
                <a:spcPts val="2600"/>
              </a:lnSpc>
              <a:buNone/>
            </a:pPr>
            <a:r>
              <a:rPr lang="en-US" sz="2600" dirty="0">
                <a:solidFill>
                  <a:srgbClr val="FFE5E5"/>
                </a:solidFill>
                <a:latin typeface="Dela Gothic One" pitchFamily="34" charset="0"/>
                <a:ea typeface="Dela Gothic One" pitchFamily="34" charset="-122"/>
                <a:cs typeface="Dela Gothic One" pitchFamily="34" charset="-120"/>
              </a:rPr>
              <a:t>3</a:t>
            </a:r>
            <a:endParaRPr lang="en-US" sz="2600" dirty="0"/>
          </a:p>
        </p:txBody>
      </p:sp>
      <p:sp>
        <p:nvSpPr>
          <p:cNvPr id="14" name="Text 11"/>
          <p:cNvSpPr/>
          <p:nvPr/>
        </p:nvSpPr>
        <p:spPr>
          <a:xfrm>
            <a:off x="1418034" y="5019794"/>
            <a:ext cx="5270421" cy="345519"/>
          </a:xfrm>
          <a:prstGeom prst="rect">
            <a:avLst/>
          </a:prstGeom>
          <a:noFill/>
          <a:ln/>
        </p:spPr>
        <p:txBody>
          <a:bodyPr wrap="none" lIns="0" tIns="0" rIns="0" bIns="0" rtlCol="0" anchor="t"/>
          <a:lstStyle/>
          <a:p>
            <a:pPr marL="0" indent="0">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Average Resting Blood Pressure</a:t>
            </a:r>
            <a:endParaRPr lang="en-US" sz="2150" dirty="0"/>
          </a:p>
        </p:txBody>
      </p:sp>
      <p:sp>
        <p:nvSpPr>
          <p:cNvPr id="15" name="Text 12"/>
          <p:cNvSpPr/>
          <p:nvPr/>
        </p:nvSpPr>
        <p:spPr>
          <a:xfrm>
            <a:off x="1418034" y="5491282"/>
            <a:ext cx="6990636" cy="336233"/>
          </a:xfrm>
          <a:prstGeom prst="rect">
            <a:avLst/>
          </a:prstGeom>
          <a:noFill/>
          <a:ln/>
        </p:spPr>
        <p:txBody>
          <a:bodyPr wrap="none" lIns="0" tIns="0" rIns="0" bIns="0" rtlCol="0" anchor="t"/>
          <a:lstStyle/>
          <a:p>
            <a:pPr marL="0" indent="0">
              <a:lnSpc>
                <a:spcPts val="2600"/>
              </a:lnSpc>
              <a:buNone/>
            </a:pPr>
            <a:r>
              <a:rPr lang="en-US" sz="1650" dirty="0">
                <a:solidFill>
                  <a:srgbClr val="FFE5E5"/>
                </a:solidFill>
                <a:latin typeface="DM Sans" pitchFamily="34" charset="0"/>
                <a:ea typeface="DM Sans" pitchFamily="34" charset="-122"/>
                <a:cs typeface="DM Sans" pitchFamily="34" charset="-120"/>
              </a:rPr>
              <a:t>131.7 mmHg</a:t>
            </a:r>
            <a:endParaRPr lang="en-US" sz="1650" dirty="0"/>
          </a:p>
        </p:txBody>
      </p:sp>
      <p:sp>
        <p:nvSpPr>
          <p:cNvPr id="16" name="Shape 13"/>
          <p:cNvSpPr/>
          <p:nvPr/>
        </p:nvSpPr>
        <p:spPr>
          <a:xfrm>
            <a:off x="735330" y="6273879"/>
            <a:ext cx="472678" cy="472678"/>
          </a:xfrm>
          <a:prstGeom prst="roundRect">
            <a:avLst>
              <a:gd name="adj" fmla="val 18670"/>
            </a:avLst>
          </a:prstGeom>
          <a:solidFill>
            <a:srgbClr val="740B0B"/>
          </a:solidFill>
          <a:ln w="7620">
            <a:solidFill>
              <a:srgbClr val="8D2424"/>
            </a:solidFill>
            <a:prstDash val="solid"/>
          </a:ln>
        </p:spPr>
      </p:sp>
      <p:sp>
        <p:nvSpPr>
          <p:cNvPr id="17" name="Text 14"/>
          <p:cNvSpPr/>
          <p:nvPr/>
        </p:nvSpPr>
        <p:spPr>
          <a:xfrm>
            <a:off x="818436" y="6344364"/>
            <a:ext cx="306467" cy="331708"/>
          </a:xfrm>
          <a:prstGeom prst="rect">
            <a:avLst/>
          </a:prstGeom>
          <a:noFill/>
          <a:ln/>
        </p:spPr>
        <p:txBody>
          <a:bodyPr wrap="none" lIns="0" tIns="0" rIns="0" bIns="0" rtlCol="0" anchor="t"/>
          <a:lstStyle/>
          <a:p>
            <a:pPr marL="0" indent="0" algn="ctr">
              <a:lnSpc>
                <a:spcPts val="2600"/>
              </a:lnSpc>
              <a:buNone/>
            </a:pPr>
            <a:r>
              <a:rPr lang="en-US" sz="2600" dirty="0">
                <a:solidFill>
                  <a:srgbClr val="FFE5E5"/>
                </a:solidFill>
                <a:latin typeface="Dela Gothic One" pitchFamily="34" charset="0"/>
                <a:ea typeface="Dela Gothic One" pitchFamily="34" charset="-122"/>
                <a:cs typeface="Dela Gothic One" pitchFamily="34" charset="-120"/>
              </a:rPr>
              <a:t>4</a:t>
            </a:r>
            <a:endParaRPr lang="en-US" sz="2600" dirty="0"/>
          </a:p>
        </p:txBody>
      </p:sp>
      <p:sp>
        <p:nvSpPr>
          <p:cNvPr id="18" name="Text 15"/>
          <p:cNvSpPr/>
          <p:nvPr/>
        </p:nvSpPr>
        <p:spPr>
          <a:xfrm>
            <a:off x="1418034" y="6273879"/>
            <a:ext cx="4502468" cy="345519"/>
          </a:xfrm>
          <a:prstGeom prst="rect">
            <a:avLst/>
          </a:prstGeom>
          <a:noFill/>
          <a:ln/>
        </p:spPr>
        <p:txBody>
          <a:bodyPr wrap="none" lIns="0" tIns="0" rIns="0" bIns="0" rtlCol="0" anchor="t"/>
          <a:lstStyle/>
          <a:p>
            <a:pPr marL="0" indent="0">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Average Serum Cholesterol</a:t>
            </a:r>
            <a:endParaRPr lang="en-US" sz="2150" dirty="0"/>
          </a:p>
        </p:txBody>
      </p:sp>
      <p:sp>
        <p:nvSpPr>
          <p:cNvPr id="19" name="Text 16"/>
          <p:cNvSpPr/>
          <p:nvPr/>
        </p:nvSpPr>
        <p:spPr>
          <a:xfrm>
            <a:off x="1418034" y="6745367"/>
            <a:ext cx="6990636" cy="336233"/>
          </a:xfrm>
          <a:prstGeom prst="rect">
            <a:avLst/>
          </a:prstGeom>
          <a:noFill/>
          <a:ln/>
        </p:spPr>
        <p:txBody>
          <a:bodyPr wrap="none" lIns="0" tIns="0" rIns="0" bIns="0" rtlCol="0" anchor="t"/>
          <a:lstStyle/>
          <a:p>
            <a:pPr marL="0" indent="0">
              <a:lnSpc>
                <a:spcPts val="2600"/>
              </a:lnSpc>
              <a:buNone/>
            </a:pPr>
            <a:r>
              <a:rPr lang="en-US" sz="1650" dirty="0">
                <a:solidFill>
                  <a:srgbClr val="FFE5E5"/>
                </a:solidFill>
                <a:latin typeface="DM Sans" pitchFamily="34" charset="0"/>
                <a:ea typeface="DM Sans" pitchFamily="34" charset="-122"/>
                <a:cs typeface="DM Sans" pitchFamily="34" charset="-120"/>
              </a:rPr>
              <a:t>246.7 mg/dL</a:t>
            </a:r>
            <a:endParaRPr lang="en-US" sz="1650" dirty="0"/>
          </a:p>
        </p:txBody>
      </p:sp>
      <p:sp>
        <p:nvSpPr>
          <p:cNvPr id="20" name="Text 17"/>
          <p:cNvSpPr/>
          <p:nvPr/>
        </p:nvSpPr>
        <p:spPr>
          <a:xfrm>
            <a:off x="735330" y="7317938"/>
            <a:ext cx="7673340" cy="336233"/>
          </a:xfrm>
          <a:prstGeom prst="rect">
            <a:avLst/>
          </a:prstGeom>
          <a:noFill/>
          <a:ln/>
        </p:spPr>
        <p:txBody>
          <a:bodyPr wrap="none" lIns="0" tIns="0" rIns="0" bIns="0" rtlCol="0" anchor="t"/>
          <a:lstStyle/>
          <a:p>
            <a:pPr marL="0" indent="0">
              <a:lnSpc>
                <a:spcPts val="2600"/>
              </a:lnSpc>
              <a:buNone/>
            </a:pPr>
            <a:r>
              <a:rPr lang="en-US" sz="1650" dirty="0">
                <a:solidFill>
                  <a:srgbClr val="FFE5E5"/>
                </a:solidFill>
                <a:latin typeface="DM Sans" pitchFamily="34" charset="0"/>
                <a:ea typeface="DM Sans" pitchFamily="34" charset="-122"/>
                <a:cs typeface="DM Sans" pitchFamily="34" charset="-120"/>
              </a:rPr>
              <a:t>Heart Disease Rate: 45.9%</a:t>
            </a:r>
            <a:endParaRPr lang="en-US" sz="1650" dirty="0"/>
          </a:p>
        </p:txBody>
      </p:sp>
      <p:pic>
        <p:nvPicPr>
          <p:cNvPr id="22" name="Picture 21">
            <a:extLst>
              <a:ext uri="{FF2B5EF4-FFF2-40B4-BE49-F238E27FC236}">
                <a16:creationId xmlns:a16="http://schemas.microsoft.com/office/drawing/2014/main" id="{9F9F31EE-14FB-3E08-556F-6DFBD0D8688B}"/>
              </a:ext>
            </a:extLst>
          </p:cNvPr>
          <p:cNvPicPr>
            <a:picLocks noChangeAspect="1"/>
          </p:cNvPicPr>
          <p:nvPr/>
        </p:nvPicPr>
        <p:blipFill>
          <a:blip r:embed="rId3"/>
          <a:srcRect t="9040"/>
          <a:stretch/>
        </p:blipFill>
        <p:spPr>
          <a:xfrm>
            <a:off x="5920502" y="0"/>
            <a:ext cx="8709898" cy="8229599"/>
          </a:xfrm>
          <a:prstGeom prst="rect">
            <a:avLst/>
          </a:prstGeom>
          <a:solidFill>
            <a:srgbClr val="0D0A09"/>
          </a:solidFill>
          <a:ln>
            <a:solidFill>
              <a:srgbClr val="0D0A09"/>
            </a:solidFill>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6DCE510-9E57-CDA2-85BC-EF2203A4B140}"/>
              </a:ext>
            </a:extLst>
          </p:cNvPr>
          <p:cNvSpPr/>
          <p:nvPr/>
        </p:nvSpPr>
        <p:spPr>
          <a:xfrm>
            <a:off x="12608707" y="7449502"/>
            <a:ext cx="2007418" cy="780098"/>
          </a:xfrm>
          <a:prstGeom prst="rect">
            <a:avLst/>
          </a:prstGeom>
          <a:solidFill>
            <a:srgbClr val="0A090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sp>
        <p:nvSpPr>
          <p:cNvPr id="11" name="Rectangle: Rounded Corners 10">
            <a:extLst>
              <a:ext uri="{FF2B5EF4-FFF2-40B4-BE49-F238E27FC236}">
                <a16:creationId xmlns:a16="http://schemas.microsoft.com/office/drawing/2014/main" id="{306BDBD0-FB4C-3719-A7C2-F9568E7480D8}"/>
              </a:ext>
            </a:extLst>
          </p:cNvPr>
          <p:cNvSpPr/>
          <p:nvPr/>
        </p:nvSpPr>
        <p:spPr>
          <a:xfrm>
            <a:off x="325464" y="1576249"/>
            <a:ext cx="4439616" cy="1047868"/>
          </a:xfrm>
          <a:prstGeom prst="roundRect">
            <a:avLst/>
          </a:prstGeom>
          <a:noFill/>
          <a:ln>
            <a:solidFill>
              <a:srgbClr val="C0000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3F383217-2482-73E3-9E2D-0B4BE3EBEFD8}"/>
              </a:ext>
            </a:extLst>
          </p:cNvPr>
          <p:cNvSpPr/>
          <p:nvPr/>
        </p:nvSpPr>
        <p:spPr>
          <a:xfrm>
            <a:off x="4978189" y="1576250"/>
            <a:ext cx="4439616" cy="1047868"/>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19895007-A35F-EF5D-984A-A6BEF259711F}"/>
              </a:ext>
            </a:extLst>
          </p:cNvPr>
          <p:cNvSpPr/>
          <p:nvPr/>
        </p:nvSpPr>
        <p:spPr>
          <a:xfrm>
            <a:off x="325464" y="338230"/>
            <a:ext cx="7563173" cy="1047868"/>
          </a:xfrm>
          <a:prstGeom prst="roundRect">
            <a:avLst/>
          </a:prstGeom>
          <a:solidFill>
            <a:srgbClr val="C0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 name="Text 1"/>
          <p:cNvSpPr/>
          <p:nvPr/>
        </p:nvSpPr>
        <p:spPr>
          <a:xfrm>
            <a:off x="538573" y="1640770"/>
            <a:ext cx="5356979" cy="406003"/>
          </a:xfrm>
          <a:prstGeom prst="rect">
            <a:avLst/>
          </a:prstGeom>
          <a:noFill/>
          <a:ln/>
        </p:spPr>
        <p:txBody>
          <a:bodyPr wrap="none" lIns="0" tIns="0" rIns="0" bIns="0" rtlCol="0" anchor="t"/>
          <a:lstStyle/>
          <a:p>
            <a:pPr marL="0" indent="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Patients with Heart Disease</a:t>
            </a:r>
            <a:endParaRPr lang="en-US" sz="2550" dirty="0"/>
          </a:p>
        </p:txBody>
      </p:sp>
      <p:sp>
        <p:nvSpPr>
          <p:cNvPr id="4" name="Text 2"/>
          <p:cNvSpPr/>
          <p:nvPr/>
        </p:nvSpPr>
        <p:spPr>
          <a:xfrm>
            <a:off x="538573" y="2028721"/>
            <a:ext cx="6150054" cy="395049"/>
          </a:xfrm>
          <a:prstGeom prst="rect">
            <a:avLst/>
          </a:prstGeom>
          <a:noFill/>
          <a:ln/>
        </p:spPr>
        <p:txBody>
          <a:bodyPr wrap="none" lIns="0" tIns="0" rIns="0" bIns="0" rtlCol="0" anchor="t"/>
          <a:lstStyle/>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139</a:t>
            </a:r>
            <a:endParaRPr lang="en-US" sz="1900" dirty="0"/>
          </a:p>
        </p:txBody>
      </p:sp>
      <p:sp>
        <p:nvSpPr>
          <p:cNvPr id="5" name="Text 3"/>
          <p:cNvSpPr/>
          <p:nvPr/>
        </p:nvSpPr>
        <p:spPr>
          <a:xfrm>
            <a:off x="5255562" y="1642496"/>
            <a:ext cx="5988487" cy="406003"/>
          </a:xfrm>
          <a:prstGeom prst="rect">
            <a:avLst/>
          </a:prstGeom>
          <a:noFill/>
          <a:ln/>
        </p:spPr>
        <p:txBody>
          <a:bodyPr wrap="none" lIns="0" tIns="0" rIns="0" bIns="0" rtlCol="0" anchor="t"/>
          <a:lstStyle/>
          <a:p>
            <a:pPr marL="0" indent="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Patients without Heart Disease</a:t>
            </a:r>
            <a:endParaRPr lang="en-US" sz="2550" dirty="0"/>
          </a:p>
        </p:txBody>
      </p:sp>
      <p:sp>
        <p:nvSpPr>
          <p:cNvPr id="6" name="Text 4"/>
          <p:cNvSpPr/>
          <p:nvPr/>
        </p:nvSpPr>
        <p:spPr>
          <a:xfrm>
            <a:off x="5255562" y="2028720"/>
            <a:ext cx="6150054" cy="395049"/>
          </a:xfrm>
          <a:prstGeom prst="rect">
            <a:avLst/>
          </a:prstGeom>
          <a:noFill/>
          <a:ln/>
        </p:spPr>
        <p:txBody>
          <a:bodyPr wrap="none" lIns="0" tIns="0" rIns="0" bIns="0" rtlCol="0" anchor="t"/>
          <a:lstStyle/>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164</a:t>
            </a:r>
            <a:endParaRPr lang="en-US" sz="1900" dirty="0"/>
          </a:p>
        </p:txBody>
      </p:sp>
      <p:sp>
        <p:nvSpPr>
          <p:cNvPr id="2" name="Text 0"/>
          <p:cNvSpPr/>
          <p:nvPr/>
        </p:nvSpPr>
        <p:spPr>
          <a:xfrm>
            <a:off x="538573" y="433496"/>
            <a:ext cx="10278785" cy="812125"/>
          </a:xfrm>
          <a:prstGeom prst="rect">
            <a:avLst/>
          </a:prstGeom>
          <a:noFill/>
          <a:ln/>
        </p:spPr>
        <p:txBody>
          <a:bodyPr wrap="none" lIns="0" tIns="0" rIns="0" bIns="0" rtlCol="0" anchor="t"/>
          <a:lstStyle/>
          <a:p>
            <a:pPr marL="0" indent="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Heart Disease Distribution</a:t>
            </a:r>
            <a:endParaRPr lang="en-US" sz="5100" dirty="0"/>
          </a:p>
        </p:txBody>
      </p:sp>
      <p:pic>
        <p:nvPicPr>
          <p:cNvPr id="14" name="Picture 13">
            <a:extLst>
              <a:ext uri="{FF2B5EF4-FFF2-40B4-BE49-F238E27FC236}">
                <a16:creationId xmlns:a16="http://schemas.microsoft.com/office/drawing/2014/main" id="{500E1F89-CD3E-71F8-CAE5-54BBC8BAC1BA}"/>
              </a:ext>
            </a:extLst>
          </p:cNvPr>
          <p:cNvPicPr>
            <a:picLocks noChangeAspect="1"/>
          </p:cNvPicPr>
          <p:nvPr/>
        </p:nvPicPr>
        <p:blipFill>
          <a:blip r:embed="rId3"/>
          <a:srcRect t="9299" r="50800"/>
          <a:stretch/>
        </p:blipFill>
        <p:spPr>
          <a:xfrm>
            <a:off x="1" y="2878789"/>
            <a:ext cx="7191214" cy="5350811"/>
          </a:xfrm>
          <a:prstGeom prst="rect">
            <a:avLst/>
          </a:prstGeom>
        </p:spPr>
      </p:pic>
      <p:pic>
        <p:nvPicPr>
          <p:cNvPr id="16" name="Picture 15">
            <a:extLst>
              <a:ext uri="{FF2B5EF4-FFF2-40B4-BE49-F238E27FC236}">
                <a16:creationId xmlns:a16="http://schemas.microsoft.com/office/drawing/2014/main" id="{1169F7BC-0FEB-F808-B183-FDC081EC56CF}"/>
              </a:ext>
            </a:extLst>
          </p:cNvPr>
          <p:cNvPicPr>
            <a:picLocks noChangeAspect="1"/>
          </p:cNvPicPr>
          <p:nvPr/>
        </p:nvPicPr>
        <p:blipFill>
          <a:blip r:embed="rId4"/>
          <a:srcRect l="50000" t="9736"/>
          <a:stretch/>
        </p:blipFill>
        <p:spPr>
          <a:xfrm>
            <a:off x="7197997" y="2878788"/>
            <a:ext cx="7432403" cy="535784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t="-291" b="74867"/>
          <a:stretch/>
        </p:blipFill>
        <p:spPr>
          <a:xfrm>
            <a:off x="7315200" y="70338"/>
            <a:ext cx="7226079" cy="1825554"/>
          </a:xfrm>
          <a:prstGeom prst="rect">
            <a:avLst/>
          </a:prstGeom>
        </p:spPr>
      </p:pic>
      <p:sp>
        <p:nvSpPr>
          <p:cNvPr id="3" name="Text 0"/>
          <p:cNvSpPr/>
          <p:nvPr/>
        </p:nvSpPr>
        <p:spPr>
          <a:xfrm>
            <a:off x="7315200" y="1771653"/>
            <a:ext cx="7315200" cy="1624251"/>
          </a:xfrm>
          <a:prstGeom prst="rect">
            <a:avLst/>
          </a:prstGeom>
          <a:noFill/>
          <a:ln/>
        </p:spPr>
        <p:txBody>
          <a:bodyPr wrap="square" lIns="0" tIns="0" rIns="0" bIns="0" rtlCol="0" anchor="t"/>
          <a:lstStyle/>
          <a:p>
            <a:pPr marL="0" indent="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Heart Disease by Gender and Age</a:t>
            </a:r>
            <a:endParaRPr lang="en-US" sz="5100" dirty="0"/>
          </a:p>
        </p:txBody>
      </p:sp>
      <p:sp>
        <p:nvSpPr>
          <p:cNvPr id="4" name="Shape 1"/>
          <p:cNvSpPr/>
          <p:nvPr/>
        </p:nvSpPr>
        <p:spPr>
          <a:xfrm>
            <a:off x="7853771" y="3569671"/>
            <a:ext cx="555427" cy="555427"/>
          </a:xfrm>
          <a:prstGeom prst="roundRect">
            <a:avLst>
              <a:gd name="adj" fmla="val 18669"/>
            </a:avLst>
          </a:prstGeom>
          <a:solidFill>
            <a:srgbClr val="740B0B"/>
          </a:solidFill>
          <a:ln w="15240">
            <a:solidFill>
              <a:srgbClr val="8D2424"/>
            </a:solidFill>
            <a:prstDash val="solid"/>
          </a:ln>
        </p:spPr>
      </p:sp>
      <p:sp>
        <p:nvSpPr>
          <p:cNvPr id="5" name="Text 2"/>
          <p:cNvSpPr/>
          <p:nvPr/>
        </p:nvSpPr>
        <p:spPr>
          <a:xfrm>
            <a:off x="8016888" y="3727133"/>
            <a:ext cx="229195" cy="389811"/>
          </a:xfrm>
          <a:prstGeom prst="rect">
            <a:avLst/>
          </a:prstGeom>
          <a:noFill/>
          <a:ln/>
        </p:spPr>
        <p:txBody>
          <a:bodyPr wrap="none" lIns="0" tIns="0" rIns="0" bIns="0" rtlCol="0" anchor="t"/>
          <a:lstStyle/>
          <a:p>
            <a:pPr marL="0" indent="0" algn="ctr">
              <a:lnSpc>
                <a:spcPts val="3050"/>
              </a:lnSpc>
              <a:buNone/>
            </a:pPr>
            <a:r>
              <a:rPr lang="en-US" sz="3050" dirty="0">
                <a:solidFill>
                  <a:srgbClr val="FFE5E5"/>
                </a:solidFill>
                <a:latin typeface="Dela Gothic One" pitchFamily="34" charset="0"/>
                <a:ea typeface="Dela Gothic One" pitchFamily="34" charset="-122"/>
                <a:cs typeface="Dela Gothic One" pitchFamily="34" charset="-120"/>
              </a:rPr>
              <a:t>1</a:t>
            </a:r>
            <a:endParaRPr lang="en-US" sz="3050" dirty="0"/>
          </a:p>
        </p:txBody>
      </p:sp>
      <p:sp>
        <p:nvSpPr>
          <p:cNvPr id="6" name="Text 3"/>
          <p:cNvSpPr/>
          <p:nvPr/>
        </p:nvSpPr>
        <p:spPr>
          <a:xfrm>
            <a:off x="8656016" y="3644384"/>
            <a:ext cx="3791783" cy="406003"/>
          </a:xfrm>
          <a:prstGeom prst="rect">
            <a:avLst/>
          </a:prstGeom>
          <a:noFill/>
          <a:ln/>
        </p:spPr>
        <p:txBody>
          <a:bodyPr wrap="none" lIns="0" tIns="0" rIns="0" bIns="0" rtlCol="0" anchor="t"/>
          <a:lstStyle/>
          <a:p>
            <a:pPr marL="0" indent="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Gender Distribution</a:t>
            </a:r>
            <a:endParaRPr lang="en-US" sz="2550" dirty="0"/>
          </a:p>
        </p:txBody>
      </p:sp>
      <p:sp>
        <p:nvSpPr>
          <p:cNvPr id="7" name="Text 4"/>
          <p:cNvSpPr/>
          <p:nvPr/>
        </p:nvSpPr>
        <p:spPr>
          <a:xfrm>
            <a:off x="8656016" y="4198501"/>
            <a:ext cx="4681612" cy="790099"/>
          </a:xfrm>
          <a:prstGeom prst="rect">
            <a:avLst/>
          </a:prstGeom>
          <a:noFill/>
          <a:ln/>
        </p:spPr>
        <p:txBody>
          <a:bodyPr wrap="square" lIns="0" tIns="0" rIns="0" bIns="0" rtlCol="0" anchor="t"/>
          <a:lstStyle/>
          <a:p>
            <a:pPr marL="342900" indent="-342900">
              <a:lnSpc>
                <a:spcPts val="3100"/>
              </a:lnSpc>
              <a:buFont typeface="Arial" panose="020B0604020202020204" pitchFamily="34" charset="0"/>
              <a:buChar char="•"/>
            </a:pPr>
            <a:r>
              <a:rPr lang="en-US" sz="1900" dirty="0">
                <a:solidFill>
                  <a:srgbClr val="FFE5E5"/>
                </a:solidFill>
                <a:latin typeface="DM Sans" pitchFamily="34" charset="0"/>
                <a:ea typeface="DM Sans" pitchFamily="34" charset="-122"/>
                <a:cs typeface="DM Sans" pitchFamily="34" charset="-120"/>
              </a:rPr>
              <a:t>Higher incidence among males (114) </a:t>
            </a:r>
          </a:p>
          <a:p>
            <a:pPr marL="342900" indent="-342900">
              <a:lnSpc>
                <a:spcPts val="3100"/>
              </a:lnSpc>
              <a:buFont typeface="Arial" panose="020B0604020202020204" pitchFamily="34" charset="0"/>
              <a:buChar char="•"/>
            </a:pPr>
            <a:r>
              <a:rPr lang="en-US" sz="1900" dirty="0">
                <a:solidFill>
                  <a:srgbClr val="FFE5E5"/>
                </a:solidFill>
                <a:latin typeface="DM Sans" pitchFamily="34" charset="0"/>
                <a:ea typeface="DM Sans" pitchFamily="34" charset="-122"/>
                <a:cs typeface="DM Sans" pitchFamily="34" charset="-120"/>
              </a:rPr>
              <a:t>Compared to females (25).</a:t>
            </a:r>
            <a:endParaRPr lang="en-US" sz="1900" dirty="0"/>
          </a:p>
        </p:txBody>
      </p:sp>
      <p:sp>
        <p:nvSpPr>
          <p:cNvPr id="8" name="Shape 5"/>
          <p:cNvSpPr/>
          <p:nvPr/>
        </p:nvSpPr>
        <p:spPr>
          <a:xfrm>
            <a:off x="7853771" y="5437745"/>
            <a:ext cx="555427" cy="555427"/>
          </a:xfrm>
          <a:prstGeom prst="roundRect">
            <a:avLst>
              <a:gd name="adj" fmla="val 18669"/>
            </a:avLst>
          </a:prstGeom>
          <a:solidFill>
            <a:srgbClr val="740B0B"/>
          </a:solidFill>
          <a:ln w="15240">
            <a:solidFill>
              <a:srgbClr val="8D2424"/>
            </a:solidFill>
            <a:prstDash val="solid"/>
          </a:ln>
        </p:spPr>
      </p:sp>
      <p:sp>
        <p:nvSpPr>
          <p:cNvPr id="9" name="Text 6"/>
          <p:cNvSpPr/>
          <p:nvPr/>
        </p:nvSpPr>
        <p:spPr>
          <a:xfrm>
            <a:off x="7968785" y="5520493"/>
            <a:ext cx="325398" cy="389811"/>
          </a:xfrm>
          <a:prstGeom prst="rect">
            <a:avLst/>
          </a:prstGeom>
          <a:noFill/>
          <a:ln/>
        </p:spPr>
        <p:txBody>
          <a:bodyPr wrap="none" lIns="0" tIns="0" rIns="0" bIns="0" rtlCol="0" anchor="t"/>
          <a:lstStyle/>
          <a:p>
            <a:pPr marL="0" indent="0" algn="ctr">
              <a:lnSpc>
                <a:spcPts val="3050"/>
              </a:lnSpc>
              <a:buNone/>
            </a:pPr>
            <a:r>
              <a:rPr lang="en-US" sz="3050" dirty="0">
                <a:solidFill>
                  <a:srgbClr val="FFE5E5"/>
                </a:solidFill>
                <a:latin typeface="Dela Gothic One" pitchFamily="34" charset="0"/>
                <a:ea typeface="Dela Gothic One" pitchFamily="34" charset="-122"/>
                <a:cs typeface="Dela Gothic One" pitchFamily="34" charset="-120"/>
              </a:rPr>
              <a:t>2</a:t>
            </a:r>
            <a:endParaRPr lang="en-US" sz="3050" dirty="0"/>
          </a:p>
        </p:txBody>
      </p:sp>
      <p:sp>
        <p:nvSpPr>
          <p:cNvPr id="10" name="Text 7"/>
          <p:cNvSpPr/>
          <p:nvPr/>
        </p:nvSpPr>
        <p:spPr>
          <a:xfrm>
            <a:off x="8656014" y="5437745"/>
            <a:ext cx="3248501" cy="406003"/>
          </a:xfrm>
          <a:prstGeom prst="rect">
            <a:avLst/>
          </a:prstGeom>
          <a:noFill/>
          <a:ln/>
        </p:spPr>
        <p:txBody>
          <a:bodyPr wrap="none" lIns="0" tIns="0" rIns="0" bIns="0" rtlCol="0" anchor="t"/>
          <a:lstStyle/>
          <a:p>
            <a:pPr marL="0" indent="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Age Distribution</a:t>
            </a:r>
            <a:endParaRPr lang="en-US" sz="2550" dirty="0"/>
          </a:p>
        </p:txBody>
      </p:sp>
      <p:sp>
        <p:nvSpPr>
          <p:cNvPr id="11" name="Text 8"/>
          <p:cNvSpPr/>
          <p:nvPr/>
        </p:nvSpPr>
        <p:spPr>
          <a:xfrm>
            <a:off x="8656013" y="5991862"/>
            <a:ext cx="6935279" cy="1387498"/>
          </a:xfrm>
          <a:prstGeom prst="rect">
            <a:avLst/>
          </a:prstGeom>
          <a:noFill/>
          <a:ln/>
        </p:spPr>
        <p:txBody>
          <a:bodyPr wrap="square" lIns="0" tIns="0" rIns="0" bIns="0" rtlCol="0" anchor="t"/>
          <a:lstStyle/>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Heart Disease Rate by Age: </a:t>
            </a:r>
          </a:p>
          <a:p>
            <a:pPr marL="342900" indent="-342900">
              <a:lnSpc>
                <a:spcPts val="3100"/>
              </a:lnSpc>
              <a:buFont typeface="Arial" panose="020B0604020202020204" pitchFamily="34" charset="0"/>
              <a:buChar char="•"/>
            </a:pPr>
            <a:r>
              <a:rPr lang="en-US" sz="1900" dirty="0">
                <a:solidFill>
                  <a:srgbClr val="FFE5E5"/>
                </a:solidFill>
                <a:latin typeface="DM Sans" pitchFamily="34" charset="0"/>
                <a:ea typeface="DM Sans" pitchFamily="34" charset="-122"/>
                <a:cs typeface="DM Sans" pitchFamily="34" charset="-120"/>
              </a:rPr>
              <a:t>Higher in older age groups </a:t>
            </a:r>
          </a:p>
          <a:p>
            <a:pPr marL="342900" indent="-342900">
              <a:lnSpc>
                <a:spcPts val="3100"/>
              </a:lnSpc>
              <a:buFont typeface="Arial" panose="020B0604020202020204" pitchFamily="34" charset="0"/>
              <a:buChar char="•"/>
            </a:pPr>
            <a:r>
              <a:rPr lang="en-US" sz="1900" dirty="0">
                <a:solidFill>
                  <a:srgbClr val="FFE5E5"/>
                </a:solidFill>
                <a:latin typeface="DM Sans" pitchFamily="34" charset="0"/>
                <a:ea typeface="DM Sans" pitchFamily="34" charset="-122"/>
                <a:cs typeface="DM Sans" pitchFamily="34" charset="-120"/>
              </a:rPr>
              <a:t>Especially those between 60-70 years.</a:t>
            </a:r>
            <a:endParaRPr lang="en-US" sz="1900" dirty="0"/>
          </a:p>
        </p:txBody>
      </p:sp>
      <p:sp>
        <p:nvSpPr>
          <p:cNvPr id="12" name="Rectangle 11">
            <a:extLst>
              <a:ext uri="{FF2B5EF4-FFF2-40B4-BE49-F238E27FC236}">
                <a16:creationId xmlns:a16="http://schemas.microsoft.com/office/drawing/2014/main" id="{26DCE510-9E57-CDA2-85BC-EF2203A4B140}"/>
              </a:ext>
            </a:extLst>
          </p:cNvPr>
          <p:cNvSpPr/>
          <p:nvPr/>
        </p:nvSpPr>
        <p:spPr>
          <a:xfrm>
            <a:off x="12533861" y="7341014"/>
            <a:ext cx="2007418" cy="780098"/>
          </a:xfrm>
          <a:prstGeom prst="rect">
            <a:avLst/>
          </a:prstGeom>
          <a:solidFill>
            <a:srgbClr val="0A090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pic>
        <p:nvPicPr>
          <p:cNvPr id="14" name="Picture 13">
            <a:extLst>
              <a:ext uri="{FF2B5EF4-FFF2-40B4-BE49-F238E27FC236}">
                <a16:creationId xmlns:a16="http://schemas.microsoft.com/office/drawing/2014/main" id="{969B914C-D5D9-A9E0-0F3D-16A18F0B34AE}"/>
              </a:ext>
            </a:extLst>
          </p:cNvPr>
          <p:cNvPicPr>
            <a:picLocks noChangeAspect="1"/>
          </p:cNvPicPr>
          <p:nvPr/>
        </p:nvPicPr>
        <p:blipFill>
          <a:blip r:embed="rId4"/>
          <a:srcRect l="-80" t="9293" r="50000" b="35"/>
          <a:stretch/>
        </p:blipFill>
        <p:spPr>
          <a:xfrm>
            <a:off x="-9789" y="4072470"/>
            <a:ext cx="7161873" cy="4178827"/>
          </a:xfrm>
          <a:prstGeom prst="rect">
            <a:avLst/>
          </a:prstGeom>
        </p:spPr>
      </p:pic>
      <p:pic>
        <p:nvPicPr>
          <p:cNvPr id="16" name="Picture 15">
            <a:extLst>
              <a:ext uri="{FF2B5EF4-FFF2-40B4-BE49-F238E27FC236}">
                <a16:creationId xmlns:a16="http://schemas.microsoft.com/office/drawing/2014/main" id="{F9015004-FF72-CB63-A3CF-77DF8B627171}"/>
              </a:ext>
            </a:extLst>
          </p:cNvPr>
          <p:cNvPicPr>
            <a:picLocks noChangeAspect="1"/>
          </p:cNvPicPr>
          <p:nvPr/>
        </p:nvPicPr>
        <p:blipFill>
          <a:blip r:embed="rId4"/>
          <a:srcRect l="50000" t="9579"/>
          <a:stretch/>
        </p:blipFill>
        <p:spPr>
          <a:xfrm>
            <a:off x="-1" y="-12479"/>
            <a:ext cx="7152085" cy="408494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5965522" y="0"/>
            <a:ext cx="8679051" cy="7531010"/>
          </a:xfrm>
          <a:prstGeom prst="rect">
            <a:avLst/>
          </a:prstGeom>
        </p:spPr>
      </p:pic>
      <p:sp>
        <p:nvSpPr>
          <p:cNvPr id="3" name="Text 0"/>
          <p:cNvSpPr/>
          <p:nvPr/>
        </p:nvSpPr>
        <p:spPr>
          <a:xfrm>
            <a:off x="423386" y="698590"/>
            <a:ext cx="6738342" cy="812125"/>
          </a:xfrm>
          <a:prstGeom prst="rect">
            <a:avLst/>
          </a:prstGeom>
          <a:noFill/>
          <a:ln/>
        </p:spPr>
        <p:txBody>
          <a:bodyPr wrap="none" lIns="0" tIns="0" rIns="0" bIns="0" rtlCol="0" anchor="t"/>
          <a:lstStyle/>
          <a:p>
            <a:pPr marL="0" indent="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Chest Pain Types</a:t>
            </a:r>
            <a:endParaRPr lang="en-US" sz="5100" dirty="0"/>
          </a:p>
        </p:txBody>
      </p:sp>
      <p:sp>
        <p:nvSpPr>
          <p:cNvPr id="4" name="Shape 1"/>
          <p:cNvSpPr/>
          <p:nvPr/>
        </p:nvSpPr>
        <p:spPr>
          <a:xfrm>
            <a:off x="186453" y="1781863"/>
            <a:ext cx="5656408" cy="2770236"/>
          </a:xfrm>
          <a:prstGeom prst="roundRect">
            <a:avLst>
              <a:gd name="adj" fmla="val 5550"/>
            </a:avLst>
          </a:prstGeom>
          <a:solidFill>
            <a:srgbClr val="740B0B"/>
          </a:solidFill>
          <a:ln w="15240">
            <a:solidFill>
              <a:srgbClr val="8D2424"/>
            </a:solidFill>
            <a:prstDash val="solid"/>
          </a:ln>
        </p:spPr>
        <p:txBody>
          <a:bodyPr/>
          <a:lstStyle/>
          <a:p>
            <a:endParaRPr lang="en-IN" dirty="0"/>
          </a:p>
        </p:txBody>
      </p:sp>
      <p:sp>
        <p:nvSpPr>
          <p:cNvPr id="5" name="Text 2"/>
          <p:cNvSpPr/>
          <p:nvPr/>
        </p:nvSpPr>
        <p:spPr>
          <a:xfrm>
            <a:off x="423386" y="2006443"/>
            <a:ext cx="3248501" cy="406003"/>
          </a:xfrm>
          <a:prstGeom prst="rect">
            <a:avLst/>
          </a:prstGeom>
          <a:noFill/>
          <a:ln/>
        </p:spPr>
        <p:txBody>
          <a:bodyPr wrap="none" lIns="0" tIns="0" rIns="0" bIns="0" rtlCol="0" anchor="t"/>
          <a:lstStyle/>
          <a:p>
            <a:pPr marL="0" indent="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Distribution</a:t>
            </a:r>
            <a:endParaRPr lang="en-US" sz="2550" dirty="0"/>
          </a:p>
        </p:txBody>
      </p:sp>
      <p:sp>
        <p:nvSpPr>
          <p:cNvPr id="6" name="Text 3"/>
          <p:cNvSpPr/>
          <p:nvPr/>
        </p:nvSpPr>
        <p:spPr>
          <a:xfrm>
            <a:off x="423387" y="2507508"/>
            <a:ext cx="6891814" cy="790099"/>
          </a:xfrm>
          <a:prstGeom prst="rect">
            <a:avLst/>
          </a:prstGeom>
          <a:noFill/>
          <a:ln/>
        </p:spPr>
        <p:txBody>
          <a:bodyPr wrap="square" lIns="0" tIns="0" rIns="0" bIns="0" rtlCol="0" anchor="t"/>
          <a:lstStyle/>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Typical Angina (47.52%), </a:t>
            </a:r>
          </a:p>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Non-Anginal Pain (28.38%), </a:t>
            </a:r>
          </a:p>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Atypical Angina (16.5%), </a:t>
            </a:r>
          </a:p>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Asymptomatic (7.59%).</a:t>
            </a:r>
            <a:endParaRPr lang="en-US" sz="1900" dirty="0"/>
          </a:p>
        </p:txBody>
      </p:sp>
      <p:sp>
        <p:nvSpPr>
          <p:cNvPr id="7" name="Shape 4"/>
          <p:cNvSpPr/>
          <p:nvPr/>
        </p:nvSpPr>
        <p:spPr>
          <a:xfrm>
            <a:off x="186453" y="5288994"/>
            <a:ext cx="5656408" cy="1473279"/>
          </a:xfrm>
          <a:prstGeom prst="roundRect">
            <a:avLst>
              <a:gd name="adj" fmla="val 7038"/>
            </a:avLst>
          </a:prstGeom>
          <a:solidFill>
            <a:srgbClr val="740B0B"/>
          </a:solidFill>
          <a:ln w="15240">
            <a:solidFill>
              <a:srgbClr val="8D2424"/>
            </a:solidFill>
            <a:prstDash val="solid"/>
          </a:ln>
        </p:spPr>
      </p:sp>
      <p:sp>
        <p:nvSpPr>
          <p:cNvPr id="8" name="Text 5"/>
          <p:cNvSpPr/>
          <p:nvPr/>
        </p:nvSpPr>
        <p:spPr>
          <a:xfrm>
            <a:off x="409214" y="5418924"/>
            <a:ext cx="3485793" cy="406003"/>
          </a:xfrm>
          <a:prstGeom prst="rect">
            <a:avLst/>
          </a:prstGeom>
          <a:noFill/>
          <a:ln/>
        </p:spPr>
        <p:txBody>
          <a:bodyPr wrap="none" lIns="0" tIns="0" rIns="0" bIns="0" rtlCol="0" anchor="t"/>
          <a:lstStyle/>
          <a:p>
            <a:pPr marL="0" indent="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Gender Variability</a:t>
            </a:r>
            <a:endParaRPr lang="en-US" sz="2550" dirty="0"/>
          </a:p>
        </p:txBody>
      </p:sp>
      <p:sp>
        <p:nvSpPr>
          <p:cNvPr id="9" name="Text 6"/>
          <p:cNvSpPr/>
          <p:nvPr/>
        </p:nvSpPr>
        <p:spPr>
          <a:xfrm>
            <a:off x="409214" y="6096075"/>
            <a:ext cx="6891814" cy="395049"/>
          </a:xfrm>
          <a:prstGeom prst="rect">
            <a:avLst/>
          </a:prstGeom>
          <a:noFill/>
          <a:ln/>
        </p:spPr>
        <p:txBody>
          <a:bodyPr wrap="none" lIns="0" tIns="0" rIns="0" bIns="0" rtlCol="0" anchor="t"/>
          <a:lstStyle/>
          <a:p>
            <a:pPr marL="0" indent="0">
              <a:lnSpc>
                <a:spcPts val="3100"/>
              </a:lnSpc>
              <a:buNone/>
            </a:pPr>
            <a:r>
              <a:rPr lang="en-US" sz="1900" dirty="0">
                <a:solidFill>
                  <a:srgbClr val="FFE5E5"/>
                </a:solidFill>
                <a:latin typeface="DM Sans" pitchFamily="34" charset="0"/>
                <a:ea typeface="DM Sans" pitchFamily="34" charset="-122"/>
                <a:cs typeface="DM Sans" pitchFamily="34" charset="-120"/>
              </a:rPr>
              <a:t>Higher incidence of chest pain types in males.</a:t>
            </a:r>
            <a:endParaRPr lang="en-US" sz="1900" dirty="0"/>
          </a:p>
        </p:txBody>
      </p:sp>
      <p:pic>
        <p:nvPicPr>
          <p:cNvPr id="13" name="Picture 12">
            <a:extLst>
              <a:ext uri="{FF2B5EF4-FFF2-40B4-BE49-F238E27FC236}">
                <a16:creationId xmlns:a16="http://schemas.microsoft.com/office/drawing/2014/main" id="{FECE1974-7E09-A992-843B-1FD251B6D17A}"/>
              </a:ext>
            </a:extLst>
          </p:cNvPr>
          <p:cNvPicPr>
            <a:picLocks noChangeAspect="1"/>
          </p:cNvPicPr>
          <p:nvPr/>
        </p:nvPicPr>
        <p:blipFill>
          <a:blip r:embed="rId4"/>
          <a:srcRect t="9517"/>
          <a:stretch/>
        </p:blipFill>
        <p:spPr>
          <a:xfrm>
            <a:off x="5965522" y="698591"/>
            <a:ext cx="8664878" cy="754521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800100" y="3498413"/>
            <a:ext cx="13030200" cy="1503998"/>
          </a:xfrm>
          <a:prstGeom prst="rect">
            <a:avLst/>
          </a:prstGeom>
          <a:noFill/>
          <a:ln/>
        </p:spPr>
        <p:txBody>
          <a:bodyPr wrap="square" lIns="0" tIns="0" rIns="0" bIns="0" rtlCol="0" anchor="t"/>
          <a:lstStyle/>
          <a:p>
            <a:pPr marL="0" indent="0">
              <a:lnSpc>
                <a:spcPts val="5900"/>
              </a:lnSpc>
              <a:buNone/>
            </a:pPr>
            <a:r>
              <a:rPr lang="en-US" sz="4700" dirty="0">
                <a:solidFill>
                  <a:srgbClr val="FAEBEB"/>
                </a:solidFill>
                <a:latin typeface="Dela Gothic One" pitchFamily="34" charset="0"/>
                <a:ea typeface="Dela Gothic One" pitchFamily="34" charset="-122"/>
                <a:cs typeface="Dela Gothic One" pitchFamily="34" charset="-120"/>
              </a:rPr>
              <a:t>Exercise-Induced Angina and Additional Indicators</a:t>
            </a:r>
            <a:endParaRPr lang="en-US" sz="4700" dirty="0"/>
          </a:p>
        </p:txBody>
      </p:sp>
      <p:sp>
        <p:nvSpPr>
          <p:cNvPr id="4" name="Shape 1"/>
          <p:cNvSpPr/>
          <p:nvPr/>
        </p:nvSpPr>
        <p:spPr>
          <a:xfrm>
            <a:off x="800100" y="5602486"/>
            <a:ext cx="514350" cy="514350"/>
          </a:xfrm>
          <a:prstGeom prst="roundRect">
            <a:avLst>
              <a:gd name="adj" fmla="val 18667"/>
            </a:avLst>
          </a:prstGeom>
          <a:solidFill>
            <a:srgbClr val="740B0B"/>
          </a:solidFill>
          <a:ln w="7620">
            <a:solidFill>
              <a:srgbClr val="8D2424"/>
            </a:solidFill>
            <a:prstDash val="solid"/>
          </a:ln>
        </p:spPr>
      </p:sp>
      <p:sp>
        <p:nvSpPr>
          <p:cNvPr id="5" name="Text 2"/>
          <p:cNvSpPr/>
          <p:nvPr/>
        </p:nvSpPr>
        <p:spPr>
          <a:xfrm>
            <a:off x="951071" y="5679162"/>
            <a:ext cx="212288" cy="360998"/>
          </a:xfrm>
          <a:prstGeom prst="rect">
            <a:avLst/>
          </a:prstGeom>
          <a:noFill/>
          <a:ln/>
        </p:spPr>
        <p:txBody>
          <a:bodyPr wrap="none" lIns="0" tIns="0" rIns="0" bIns="0" rtlCol="0" anchor="t"/>
          <a:lstStyle/>
          <a:p>
            <a:pPr marL="0" indent="0" algn="ctr">
              <a:lnSpc>
                <a:spcPts val="2800"/>
              </a:lnSpc>
              <a:buNone/>
            </a:pPr>
            <a:r>
              <a:rPr lang="en-US" sz="2800" dirty="0">
                <a:solidFill>
                  <a:srgbClr val="FFE5E5"/>
                </a:solidFill>
                <a:latin typeface="Dela Gothic One" pitchFamily="34" charset="0"/>
                <a:ea typeface="Dela Gothic One" pitchFamily="34" charset="-122"/>
                <a:cs typeface="Dela Gothic One" pitchFamily="34" charset="-120"/>
              </a:rPr>
              <a:t>1</a:t>
            </a:r>
            <a:endParaRPr lang="en-US" sz="2800" dirty="0"/>
          </a:p>
        </p:txBody>
      </p:sp>
      <p:sp>
        <p:nvSpPr>
          <p:cNvPr id="6" name="Text 3"/>
          <p:cNvSpPr/>
          <p:nvPr/>
        </p:nvSpPr>
        <p:spPr>
          <a:xfrm>
            <a:off x="1543050" y="5602486"/>
            <a:ext cx="3448050" cy="751761"/>
          </a:xfrm>
          <a:prstGeom prst="rect">
            <a:avLst/>
          </a:prstGeom>
          <a:noFill/>
          <a:ln/>
        </p:spPr>
        <p:txBody>
          <a:bodyPr wrap="square" lIns="0" tIns="0" rIns="0" bIns="0" rtlCol="0" anchor="t"/>
          <a:lstStyle/>
          <a:p>
            <a:pPr marL="0" indent="0">
              <a:lnSpc>
                <a:spcPts val="2950"/>
              </a:lnSpc>
              <a:buNone/>
            </a:pPr>
            <a:r>
              <a:rPr lang="en-US" sz="2350" dirty="0">
                <a:solidFill>
                  <a:srgbClr val="FFE5E5"/>
                </a:solidFill>
                <a:latin typeface="Dela Gothic One" pitchFamily="34" charset="0"/>
                <a:ea typeface="Dela Gothic One" pitchFamily="34" charset="-122"/>
                <a:cs typeface="Dela Gothic One" pitchFamily="34" charset="-120"/>
              </a:rPr>
              <a:t>Exercise-Induced Angina</a:t>
            </a:r>
            <a:endParaRPr lang="en-US" sz="2350" dirty="0"/>
          </a:p>
        </p:txBody>
      </p:sp>
      <p:sp>
        <p:nvSpPr>
          <p:cNvPr id="7" name="Text 4"/>
          <p:cNvSpPr/>
          <p:nvPr/>
        </p:nvSpPr>
        <p:spPr>
          <a:xfrm>
            <a:off x="1543050" y="6491407"/>
            <a:ext cx="3448050" cy="1097280"/>
          </a:xfrm>
          <a:prstGeom prst="rect">
            <a:avLst/>
          </a:prstGeom>
          <a:noFill/>
          <a:ln/>
        </p:spPr>
        <p:txBody>
          <a:bodyPr wrap="square" lIns="0" tIns="0" rIns="0" bIns="0" rtlCol="0" anchor="t"/>
          <a:lstStyle/>
          <a:p>
            <a:pPr marL="0" indent="0">
              <a:lnSpc>
                <a:spcPts val="2850"/>
              </a:lnSpc>
              <a:buNone/>
            </a:pPr>
            <a:r>
              <a:rPr lang="en-US" sz="1800" dirty="0">
                <a:solidFill>
                  <a:srgbClr val="FFE5E5"/>
                </a:solidFill>
                <a:latin typeface="DM Sans" pitchFamily="34" charset="0"/>
                <a:ea typeface="DM Sans" pitchFamily="34" charset="-122"/>
                <a:cs typeface="DM Sans" pitchFamily="34" charset="-120"/>
              </a:rPr>
              <a:t>Greater prevalence in males, suggesting higher susceptibility to cardiac stress from exercise.</a:t>
            </a:r>
            <a:endParaRPr lang="en-US" sz="1800" dirty="0"/>
          </a:p>
        </p:txBody>
      </p:sp>
      <p:sp>
        <p:nvSpPr>
          <p:cNvPr id="8" name="Shape 5"/>
          <p:cNvSpPr/>
          <p:nvPr/>
        </p:nvSpPr>
        <p:spPr>
          <a:xfrm>
            <a:off x="5219700" y="5602486"/>
            <a:ext cx="514350" cy="514350"/>
          </a:xfrm>
          <a:prstGeom prst="roundRect">
            <a:avLst>
              <a:gd name="adj" fmla="val 18667"/>
            </a:avLst>
          </a:prstGeom>
          <a:solidFill>
            <a:srgbClr val="740B0B"/>
          </a:solidFill>
          <a:ln w="7620">
            <a:solidFill>
              <a:srgbClr val="8D2424"/>
            </a:solidFill>
            <a:prstDash val="solid"/>
          </a:ln>
        </p:spPr>
      </p:sp>
      <p:sp>
        <p:nvSpPr>
          <p:cNvPr id="9" name="Text 6"/>
          <p:cNvSpPr/>
          <p:nvPr/>
        </p:nvSpPr>
        <p:spPr>
          <a:xfrm>
            <a:off x="5326142" y="5679162"/>
            <a:ext cx="301347" cy="360998"/>
          </a:xfrm>
          <a:prstGeom prst="rect">
            <a:avLst/>
          </a:prstGeom>
          <a:noFill/>
          <a:ln/>
        </p:spPr>
        <p:txBody>
          <a:bodyPr wrap="none" lIns="0" tIns="0" rIns="0" bIns="0" rtlCol="0" anchor="t"/>
          <a:lstStyle/>
          <a:p>
            <a:pPr marL="0" indent="0" algn="ctr">
              <a:lnSpc>
                <a:spcPts val="2800"/>
              </a:lnSpc>
              <a:buNone/>
            </a:pPr>
            <a:r>
              <a:rPr lang="en-US" sz="2800" dirty="0">
                <a:solidFill>
                  <a:srgbClr val="FFE5E5"/>
                </a:solidFill>
                <a:latin typeface="Dela Gothic One" pitchFamily="34" charset="0"/>
                <a:ea typeface="Dela Gothic One" pitchFamily="34" charset="-122"/>
                <a:cs typeface="Dela Gothic One" pitchFamily="34" charset="-120"/>
              </a:rPr>
              <a:t>2</a:t>
            </a:r>
            <a:endParaRPr lang="en-US" sz="2800" dirty="0"/>
          </a:p>
        </p:txBody>
      </p:sp>
      <p:sp>
        <p:nvSpPr>
          <p:cNvPr id="10" name="Text 7"/>
          <p:cNvSpPr/>
          <p:nvPr/>
        </p:nvSpPr>
        <p:spPr>
          <a:xfrm>
            <a:off x="5962650" y="5602486"/>
            <a:ext cx="3448050" cy="751761"/>
          </a:xfrm>
          <a:prstGeom prst="rect">
            <a:avLst/>
          </a:prstGeom>
          <a:noFill/>
          <a:ln/>
        </p:spPr>
        <p:txBody>
          <a:bodyPr wrap="square" lIns="0" tIns="0" rIns="0" bIns="0" rtlCol="0" anchor="t"/>
          <a:lstStyle/>
          <a:p>
            <a:pPr marL="0" indent="0">
              <a:lnSpc>
                <a:spcPts val="2950"/>
              </a:lnSpc>
              <a:buNone/>
            </a:pPr>
            <a:r>
              <a:rPr lang="en-US" sz="2350" dirty="0">
                <a:solidFill>
                  <a:srgbClr val="FFE5E5"/>
                </a:solidFill>
                <a:latin typeface="Dela Gothic One" pitchFamily="34" charset="0"/>
                <a:ea typeface="Dela Gothic One" pitchFamily="34" charset="-122"/>
                <a:cs typeface="Dela Gothic One" pitchFamily="34" charset="-120"/>
              </a:rPr>
              <a:t>Thallium Stress Test Results</a:t>
            </a:r>
            <a:endParaRPr lang="en-US" sz="2350" dirty="0"/>
          </a:p>
        </p:txBody>
      </p:sp>
      <p:sp>
        <p:nvSpPr>
          <p:cNvPr id="11" name="Text 8"/>
          <p:cNvSpPr/>
          <p:nvPr/>
        </p:nvSpPr>
        <p:spPr>
          <a:xfrm>
            <a:off x="5962650" y="6491407"/>
            <a:ext cx="3448050" cy="731520"/>
          </a:xfrm>
          <a:prstGeom prst="rect">
            <a:avLst/>
          </a:prstGeom>
          <a:noFill/>
          <a:ln/>
        </p:spPr>
        <p:txBody>
          <a:bodyPr wrap="square" lIns="0" tIns="0" rIns="0" bIns="0" rtlCol="0" anchor="t"/>
          <a:lstStyle/>
          <a:p>
            <a:pPr marL="0" indent="0">
              <a:lnSpc>
                <a:spcPts val="2850"/>
              </a:lnSpc>
              <a:buNone/>
            </a:pPr>
            <a:r>
              <a:rPr lang="en-US" sz="1800" dirty="0">
                <a:solidFill>
                  <a:srgbClr val="FFE5E5"/>
                </a:solidFill>
                <a:latin typeface="DM Sans" pitchFamily="34" charset="0"/>
                <a:ea typeface="DM Sans" pitchFamily="34" charset="-122"/>
                <a:cs typeface="DM Sans" pitchFamily="34" charset="-120"/>
              </a:rPr>
              <a:t>Males more commonly show reversible defects.</a:t>
            </a:r>
            <a:endParaRPr lang="en-US" sz="1800" dirty="0"/>
          </a:p>
        </p:txBody>
      </p:sp>
      <p:sp>
        <p:nvSpPr>
          <p:cNvPr id="12" name="Shape 9"/>
          <p:cNvSpPr/>
          <p:nvPr/>
        </p:nvSpPr>
        <p:spPr>
          <a:xfrm>
            <a:off x="9639300" y="5602486"/>
            <a:ext cx="514350" cy="514350"/>
          </a:xfrm>
          <a:prstGeom prst="roundRect">
            <a:avLst>
              <a:gd name="adj" fmla="val 18667"/>
            </a:avLst>
          </a:prstGeom>
          <a:solidFill>
            <a:srgbClr val="740B0B"/>
          </a:solidFill>
          <a:ln w="7620">
            <a:solidFill>
              <a:srgbClr val="8D2424"/>
            </a:solidFill>
            <a:prstDash val="solid"/>
          </a:ln>
        </p:spPr>
      </p:sp>
      <p:sp>
        <p:nvSpPr>
          <p:cNvPr id="13" name="Text 10"/>
          <p:cNvSpPr/>
          <p:nvPr/>
        </p:nvSpPr>
        <p:spPr>
          <a:xfrm>
            <a:off x="9737408" y="5679162"/>
            <a:ext cx="318016" cy="360998"/>
          </a:xfrm>
          <a:prstGeom prst="rect">
            <a:avLst/>
          </a:prstGeom>
          <a:noFill/>
          <a:ln/>
        </p:spPr>
        <p:txBody>
          <a:bodyPr wrap="none" lIns="0" tIns="0" rIns="0" bIns="0" rtlCol="0" anchor="t"/>
          <a:lstStyle/>
          <a:p>
            <a:pPr marL="0" indent="0" algn="ctr">
              <a:lnSpc>
                <a:spcPts val="2800"/>
              </a:lnSpc>
              <a:buNone/>
            </a:pPr>
            <a:r>
              <a:rPr lang="en-US" sz="2800" dirty="0">
                <a:solidFill>
                  <a:srgbClr val="FFE5E5"/>
                </a:solidFill>
                <a:latin typeface="Dela Gothic One" pitchFamily="34" charset="0"/>
                <a:ea typeface="Dela Gothic One" pitchFamily="34" charset="-122"/>
                <a:cs typeface="Dela Gothic One" pitchFamily="34" charset="-120"/>
              </a:rPr>
              <a:t>3</a:t>
            </a:r>
            <a:endParaRPr lang="en-US" sz="2800" dirty="0"/>
          </a:p>
        </p:txBody>
      </p:sp>
      <p:sp>
        <p:nvSpPr>
          <p:cNvPr id="14" name="Text 11"/>
          <p:cNvSpPr/>
          <p:nvPr/>
        </p:nvSpPr>
        <p:spPr>
          <a:xfrm>
            <a:off x="10382250" y="5602486"/>
            <a:ext cx="3448050" cy="751761"/>
          </a:xfrm>
          <a:prstGeom prst="rect">
            <a:avLst/>
          </a:prstGeom>
          <a:noFill/>
          <a:ln/>
        </p:spPr>
        <p:txBody>
          <a:bodyPr wrap="square" lIns="0" tIns="0" rIns="0" bIns="0" rtlCol="0" anchor="t"/>
          <a:lstStyle/>
          <a:p>
            <a:pPr marL="0" indent="0">
              <a:lnSpc>
                <a:spcPts val="2950"/>
              </a:lnSpc>
              <a:buNone/>
            </a:pPr>
            <a:r>
              <a:rPr lang="en-US" sz="2350" dirty="0">
                <a:solidFill>
                  <a:srgbClr val="FFE5E5"/>
                </a:solidFill>
                <a:latin typeface="Dela Gothic One" pitchFamily="34" charset="0"/>
                <a:ea typeface="Dela Gothic One" pitchFamily="34" charset="-122"/>
                <a:cs typeface="Dela Gothic One" pitchFamily="34" charset="-120"/>
              </a:rPr>
              <a:t>Multiple Vessel Disease</a:t>
            </a:r>
            <a:endParaRPr lang="en-US" sz="2350" dirty="0"/>
          </a:p>
        </p:txBody>
      </p:sp>
      <p:sp>
        <p:nvSpPr>
          <p:cNvPr id="15" name="Text 12"/>
          <p:cNvSpPr/>
          <p:nvPr/>
        </p:nvSpPr>
        <p:spPr>
          <a:xfrm>
            <a:off x="10382250" y="6491407"/>
            <a:ext cx="3448050" cy="731520"/>
          </a:xfrm>
          <a:prstGeom prst="rect">
            <a:avLst/>
          </a:prstGeom>
          <a:noFill/>
          <a:ln/>
        </p:spPr>
        <p:txBody>
          <a:bodyPr wrap="square" lIns="0" tIns="0" rIns="0" bIns="0" rtlCol="0" anchor="t"/>
          <a:lstStyle/>
          <a:p>
            <a:pPr marL="0" indent="0">
              <a:lnSpc>
                <a:spcPts val="2850"/>
              </a:lnSpc>
              <a:buNone/>
            </a:pPr>
            <a:r>
              <a:rPr lang="en-US" sz="1800" dirty="0">
                <a:solidFill>
                  <a:srgbClr val="FFE5E5"/>
                </a:solidFill>
                <a:latin typeface="DM Sans" pitchFamily="34" charset="0"/>
                <a:ea typeface="DM Sans" pitchFamily="34" charset="-122"/>
                <a:cs typeface="DM Sans" pitchFamily="34" charset="-120"/>
              </a:rPr>
              <a:t>283 cases, predominantly in males.</a:t>
            </a:r>
            <a:endParaRPr lang="en-US" sz="1800" dirty="0"/>
          </a:p>
        </p:txBody>
      </p:sp>
      <p:sp>
        <p:nvSpPr>
          <p:cNvPr id="16" name="Rectangle 15">
            <a:extLst>
              <a:ext uri="{FF2B5EF4-FFF2-40B4-BE49-F238E27FC236}">
                <a16:creationId xmlns:a16="http://schemas.microsoft.com/office/drawing/2014/main" id="{9E832501-C6C4-F1E0-6EA7-FB1DF4B3B649}"/>
              </a:ext>
            </a:extLst>
          </p:cNvPr>
          <p:cNvSpPr/>
          <p:nvPr/>
        </p:nvSpPr>
        <p:spPr>
          <a:xfrm>
            <a:off x="12533861" y="7360087"/>
            <a:ext cx="2007418" cy="780098"/>
          </a:xfrm>
          <a:prstGeom prst="rect">
            <a:avLst/>
          </a:prstGeom>
          <a:solidFill>
            <a:srgbClr val="0A090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pic>
        <p:nvPicPr>
          <p:cNvPr id="18" name="Picture 17">
            <a:extLst>
              <a:ext uri="{FF2B5EF4-FFF2-40B4-BE49-F238E27FC236}">
                <a16:creationId xmlns:a16="http://schemas.microsoft.com/office/drawing/2014/main" id="{F1DB9F7A-DCEB-57E2-53BC-4B03FA87E04F}"/>
              </a:ext>
            </a:extLst>
          </p:cNvPr>
          <p:cNvPicPr>
            <a:picLocks noChangeAspect="1"/>
          </p:cNvPicPr>
          <p:nvPr/>
        </p:nvPicPr>
        <p:blipFill>
          <a:blip r:embed="rId3"/>
          <a:srcRect t="9894"/>
          <a:stretch/>
        </p:blipFill>
        <p:spPr>
          <a:xfrm>
            <a:off x="0" y="0"/>
            <a:ext cx="14630400" cy="360317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467710" y="362920"/>
            <a:ext cx="5111680" cy="1519952"/>
          </a:xfrm>
          <a:prstGeom prst="rect">
            <a:avLst/>
          </a:prstGeom>
          <a:noFill/>
          <a:ln/>
        </p:spPr>
        <p:txBody>
          <a:bodyPr wrap="square" lIns="0" tIns="0" rIns="0" bIns="0" rtlCol="0" anchor="t"/>
          <a:lstStyle/>
          <a:p>
            <a:pPr marL="0" indent="0">
              <a:lnSpc>
                <a:spcPts val="5950"/>
              </a:lnSpc>
              <a:buNone/>
            </a:pPr>
            <a:r>
              <a:rPr lang="en-US" sz="4750" dirty="0">
                <a:solidFill>
                  <a:srgbClr val="FAEBEB"/>
                </a:solidFill>
                <a:latin typeface="Dela Gothic One" pitchFamily="34" charset="0"/>
                <a:ea typeface="Dela Gothic One" pitchFamily="34" charset="-122"/>
                <a:cs typeface="Dela Gothic One" pitchFamily="34" charset="-120"/>
              </a:rPr>
              <a:t>Blood Pressure and Cholesterol Levels</a:t>
            </a:r>
            <a:endParaRPr lang="en-US" sz="4750" dirty="0"/>
          </a:p>
        </p:txBody>
      </p:sp>
      <p:sp>
        <p:nvSpPr>
          <p:cNvPr id="4" name="Shape 1"/>
          <p:cNvSpPr/>
          <p:nvPr/>
        </p:nvSpPr>
        <p:spPr>
          <a:xfrm>
            <a:off x="312727" y="2554426"/>
            <a:ext cx="5266663" cy="3325773"/>
          </a:xfrm>
          <a:prstGeom prst="roundRect">
            <a:avLst>
              <a:gd name="adj" fmla="val 2918"/>
            </a:avLst>
          </a:prstGeom>
          <a:noFill/>
          <a:ln w="7620">
            <a:solidFill>
              <a:srgbClr val="FFFFFF">
                <a:alpha val="24000"/>
              </a:srgbClr>
            </a:solidFill>
            <a:prstDash val="solid"/>
          </a:ln>
        </p:spPr>
      </p:sp>
      <p:sp>
        <p:nvSpPr>
          <p:cNvPr id="5" name="Shape 2"/>
          <p:cNvSpPr/>
          <p:nvPr/>
        </p:nvSpPr>
        <p:spPr>
          <a:xfrm>
            <a:off x="320347" y="2562046"/>
            <a:ext cx="5259043" cy="662107"/>
          </a:xfrm>
          <a:prstGeom prst="rect">
            <a:avLst/>
          </a:prstGeom>
          <a:solidFill>
            <a:srgbClr val="FFFFFF">
              <a:alpha val="4000"/>
            </a:srgbClr>
          </a:solidFill>
          <a:ln/>
        </p:spPr>
      </p:sp>
      <p:sp>
        <p:nvSpPr>
          <p:cNvPr id="6" name="Text 3"/>
          <p:cNvSpPr/>
          <p:nvPr/>
        </p:nvSpPr>
        <p:spPr>
          <a:xfrm>
            <a:off x="551328" y="2708254"/>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Blood Pressure Category</a:t>
            </a:r>
            <a:endParaRPr lang="en-US" sz="1800" dirty="0"/>
          </a:p>
        </p:txBody>
      </p:sp>
      <p:sp>
        <p:nvSpPr>
          <p:cNvPr id="7" name="Text 4"/>
          <p:cNvSpPr/>
          <p:nvPr/>
        </p:nvSpPr>
        <p:spPr>
          <a:xfrm>
            <a:off x="4310845" y="2762308"/>
            <a:ext cx="1268545" cy="315635"/>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Percentage</a:t>
            </a:r>
            <a:endParaRPr lang="en-US" sz="1800" dirty="0"/>
          </a:p>
        </p:txBody>
      </p:sp>
      <p:sp>
        <p:nvSpPr>
          <p:cNvPr id="8" name="Shape 5"/>
          <p:cNvSpPr/>
          <p:nvPr/>
        </p:nvSpPr>
        <p:spPr>
          <a:xfrm>
            <a:off x="320347" y="3424415"/>
            <a:ext cx="5259043" cy="461844"/>
          </a:xfrm>
          <a:prstGeom prst="rect">
            <a:avLst/>
          </a:prstGeom>
          <a:solidFill>
            <a:srgbClr val="000000">
              <a:alpha val="4000"/>
            </a:srgbClr>
          </a:solidFill>
          <a:ln/>
        </p:spPr>
      </p:sp>
      <p:sp>
        <p:nvSpPr>
          <p:cNvPr id="9" name="Text 6"/>
          <p:cNvSpPr/>
          <p:nvPr/>
        </p:nvSpPr>
        <p:spPr>
          <a:xfrm>
            <a:off x="551328" y="3370361"/>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Stage 2 Hypertension</a:t>
            </a:r>
            <a:endParaRPr lang="en-US" sz="1800" dirty="0"/>
          </a:p>
        </p:txBody>
      </p:sp>
      <p:sp>
        <p:nvSpPr>
          <p:cNvPr id="10" name="Text 7"/>
          <p:cNvSpPr/>
          <p:nvPr/>
        </p:nvSpPr>
        <p:spPr>
          <a:xfrm>
            <a:off x="4310845" y="3370361"/>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29.34%</a:t>
            </a:r>
            <a:endParaRPr lang="en-US" sz="1800" dirty="0"/>
          </a:p>
        </p:txBody>
      </p:sp>
      <p:sp>
        <p:nvSpPr>
          <p:cNvPr id="11" name="Shape 8"/>
          <p:cNvSpPr/>
          <p:nvPr/>
        </p:nvSpPr>
        <p:spPr>
          <a:xfrm>
            <a:off x="320347" y="3886259"/>
            <a:ext cx="5259043" cy="662107"/>
          </a:xfrm>
          <a:prstGeom prst="rect">
            <a:avLst/>
          </a:prstGeom>
          <a:solidFill>
            <a:srgbClr val="FFFFFF">
              <a:alpha val="4000"/>
            </a:srgbClr>
          </a:solidFill>
          <a:ln/>
        </p:spPr>
      </p:sp>
      <p:sp>
        <p:nvSpPr>
          <p:cNvPr id="12" name="Text 9"/>
          <p:cNvSpPr/>
          <p:nvPr/>
        </p:nvSpPr>
        <p:spPr>
          <a:xfrm>
            <a:off x="551328" y="4032468"/>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Stage 1 Hypertension</a:t>
            </a:r>
            <a:endParaRPr lang="en-US" sz="1800" dirty="0"/>
          </a:p>
        </p:txBody>
      </p:sp>
      <p:sp>
        <p:nvSpPr>
          <p:cNvPr id="13" name="Text 10"/>
          <p:cNvSpPr/>
          <p:nvPr/>
        </p:nvSpPr>
        <p:spPr>
          <a:xfrm>
            <a:off x="4310845" y="4153792"/>
            <a:ext cx="1268545" cy="248365"/>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25.68%</a:t>
            </a:r>
            <a:endParaRPr lang="en-US" sz="1800" dirty="0"/>
          </a:p>
        </p:txBody>
      </p:sp>
      <p:sp>
        <p:nvSpPr>
          <p:cNvPr id="14" name="Shape 11"/>
          <p:cNvSpPr/>
          <p:nvPr/>
        </p:nvSpPr>
        <p:spPr>
          <a:xfrm>
            <a:off x="320347" y="4548365"/>
            <a:ext cx="5259043" cy="662107"/>
          </a:xfrm>
          <a:prstGeom prst="rect">
            <a:avLst/>
          </a:prstGeom>
          <a:solidFill>
            <a:srgbClr val="000000">
              <a:alpha val="4000"/>
            </a:srgbClr>
          </a:solidFill>
          <a:ln/>
        </p:spPr>
      </p:sp>
      <p:sp>
        <p:nvSpPr>
          <p:cNvPr id="15" name="Text 12"/>
          <p:cNvSpPr/>
          <p:nvPr/>
        </p:nvSpPr>
        <p:spPr>
          <a:xfrm>
            <a:off x="551328" y="4694574"/>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Elevated</a:t>
            </a:r>
            <a:endParaRPr lang="en-US" sz="1800" dirty="0"/>
          </a:p>
        </p:txBody>
      </p:sp>
      <p:sp>
        <p:nvSpPr>
          <p:cNvPr id="16" name="Text 13"/>
          <p:cNvSpPr/>
          <p:nvPr/>
        </p:nvSpPr>
        <p:spPr>
          <a:xfrm>
            <a:off x="4310845" y="4694574"/>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23.79%</a:t>
            </a:r>
            <a:endParaRPr lang="en-US" sz="1800" dirty="0"/>
          </a:p>
        </p:txBody>
      </p:sp>
      <p:sp>
        <p:nvSpPr>
          <p:cNvPr id="17" name="Shape 14"/>
          <p:cNvSpPr/>
          <p:nvPr/>
        </p:nvSpPr>
        <p:spPr>
          <a:xfrm>
            <a:off x="320347" y="5210472"/>
            <a:ext cx="5266663" cy="662107"/>
          </a:xfrm>
          <a:prstGeom prst="rect">
            <a:avLst/>
          </a:prstGeom>
          <a:solidFill>
            <a:srgbClr val="FFFFFF">
              <a:alpha val="4000"/>
            </a:srgbClr>
          </a:solidFill>
          <a:ln/>
        </p:spPr>
      </p:sp>
      <p:sp>
        <p:nvSpPr>
          <p:cNvPr id="18" name="Text 15"/>
          <p:cNvSpPr/>
          <p:nvPr/>
        </p:nvSpPr>
        <p:spPr>
          <a:xfrm>
            <a:off x="551328" y="5356681"/>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Normal</a:t>
            </a:r>
            <a:endParaRPr lang="en-US" sz="1800" dirty="0"/>
          </a:p>
        </p:txBody>
      </p:sp>
      <p:sp>
        <p:nvSpPr>
          <p:cNvPr id="19" name="Text 16"/>
          <p:cNvSpPr/>
          <p:nvPr/>
        </p:nvSpPr>
        <p:spPr>
          <a:xfrm>
            <a:off x="4310845" y="5356681"/>
            <a:ext cx="3289935" cy="369689"/>
          </a:xfrm>
          <a:prstGeom prst="rect">
            <a:avLst/>
          </a:prstGeom>
          <a:noFill/>
          <a:ln/>
        </p:spPr>
        <p:txBody>
          <a:bodyPr wrap="non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21.2%</a:t>
            </a:r>
            <a:endParaRPr lang="en-US" sz="1800" dirty="0"/>
          </a:p>
        </p:txBody>
      </p:sp>
      <p:sp>
        <p:nvSpPr>
          <p:cNvPr id="20" name="Text 17"/>
          <p:cNvSpPr/>
          <p:nvPr/>
        </p:nvSpPr>
        <p:spPr>
          <a:xfrm>
            <a:off x="312727" y="6182064"/>
            <a:ext cx="5274283" cy="1185624"/>
          </a:xfrm>
          <a:prstGeom prst="rect">
            <a:avLst/>
          </a:prstGeom>
          <a:noFill/>
          <a:ln/>
        </p:spPr>
        <p:txBody>
          <a:bodyPr wrap="square" lIns="0" tIns="0" rIns="0" bIns="0" rtlCol="0" anchor="t"/>
          <a:lstStyle/>
          <a:p>
            <a:pPr marL="0" indent="0">
              <a:lnSpc>
                <a:spcPts val="2900"/>
              </a:lnSpc>
              <a:buNone/>
            </a:pPr>
            <a:r>
              <a:rPr lang="en-US" sz="1800" dirty="0">
                <a:solidFill>
                  <a:srgbClr val="FFE5E5"/>
                </a:solidFill>
                <a:latin typeface="DM Sans" pitchFamily="34" charset="0"/>
                <a:ea typeface="DM Sans" pitchFamily="34" charset="-122"/>
                <a:cs typeface="DM Sans" pitchFamily="34" charset="-120"/>
              </a:rPr>
              <a:t>Cholesterol Levels: Elevated cholesterol, especially among those with hypertension, highlights the need for targeted management.</a:t>
            </a:r>
            <a:endParaRPr lang="en-US" sz="1800" dirty="0"/>
          </a:p>
        </p:txBody>
      </p:sp>
      <p:pic>
        <p:nvPicPr>
          <p:cNvPr id="23" name="Picture 22">
            <a:extLst>
              <a:ext uri="{FF2B5EF4-FFF2-40B4-BE49-F238E27FC236}">
                <a16:creationId xmlns:a16="http://schemas.microsoft.com/office/drawing/2014/main" id="{A2A97364-30A0-7884-462A-D6A1D940DF59}"/>
              </a:ext>
            </a:extLst>
          </p:cNvPr>
          <p:cNvPicPr>
            <a:picLocks noChangeAspect="1"/>
          </p:cNvPicPr>
          <p:nvPr/>
        </p:nvPicPr>
        <p:blipFill>
          <a:blip r:embed="rId3"/>
          <a:srcRect t="9517"/>
          <a:stretch/>
        </p:blipFill>
        <p:spPr>
          <a:xfrm>
            <a:off x="5810371" y="1"/>
            <a:ext cx="8820029"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87189" y="608409"/>
            <a:ext cx="7942421" cy="1129427"/>
          </a:xfrm>
          <a:prstGeom prst="rect">
            <a:avLst/>
          </a:prstGeom>
          <a:noFill/>
          <a:ln/>
        </p:spPr>
        <p:txBody>
          <a:bodyPr wrap="square" lIns="0" tIns="0" rIns="0" bIns="0" rtlCol="0" anchor="t"/>
          <a:lstStyle/>
          <a:p>
            <a:pPr marL="0" indent="0">
              <a:lnSpc>
                <a:spcPts val="4400"/>
              </a:lnSpc>
              <a:buNone/>
            </a:pPr>
            <a:r>
              <a:rPr lang="en-US" sz="3550" dirty="0">
                <a:solidFill>
                  <a:srgbClr val="FAEBEB"/>
                </a:solidFill>
                <a:latin typeface="Dela Gothic One" pitchFamily="34" charset="0"/>
                <a:ea typeface="Dela Gothic One" pitchFamily="34" charset="-122"/>
                <a:cs typeface="Dela Gothic One" pitchFamily="34" charset="-120"/>
              </a:rPr>
              <a:t>Conclusions and Recommendations</a:t>
            </a:r>
            <a:endParaRPr lang="en-US" sz="3550" dirty="0"/>
          </a:p>
        </p:txBody>
      </p:sp>
      <p:sp>
        <p:nvSpPr>
          <p:cNvPr id="4" name="Shape 1"/>
          <p:cNvSpPr/>
          <p:nvPr/>
        </p:nvSpPr>
        <p:spPr>
          <a:xfrm>
            <a:off x="6333173" y="1995249"/>
            <a:ext cx="22860" cy="5625822"/>
          </a:xfrm>
          <a:prstGeom prst="roundRect">
            <a:avLst>
              <a:gd name="adj" fmla="val 315431"/>
            </a:avLst>
          </a:prstGeom>
          <a:solidFill>
            <a:srgbClr val="8D2424"/>
          </a:solidFill>
          <a:ln/>
        </p:spPr>
      </p:sp>
      <p:sp>
        <p:nvSpPr>
          <p:cNvPr id="5" name="Shape 2"/>
          <p:cNvSpPr/>
          <p:nvPr/>
        </p:nvSpPr>
        <p:spPr>
          <a:xfrm>
            <a:off x="6514862" y="2370058"/>
            <a:ext cx="600789" cy="22860"/>
          </a:xfrm>
          <a:prstGeom prst="roundRect">
            <a:avLst>
              <a:gd name="adj" fmla="val 315431"/>
            </a:avLst>
          </a:prstGeom>
          <a:solidFill>
            <a:srgbClr val="8D2424"/>
          </a:solidFill>
          <a:ln/>
        </p:spPr>
      </p:sp>
      <p:sp>
        <p:nvSpPr>
          <p:cNvPr id="6" name="Shape 3"/>
          <p:cNvSpPr/>
          <p:nvPr/>
        </p:nvSpPr>
        <p:spPr>
          <a:xfrm>
            <a:off x="6151483" y="2188369"/>
            <a:ext cx="386239" cy="386239"/>
          </a:xfrm>
          <a:prstGeom prst="roundRect">
            <a:avLst>
              <a:gd name="adj" fmla="val 18669"/>
            </a:avLst>
          </a:prstGeom>
          <a:solidFill>
            <a:srgbClr val="740B0B"/>
          </a:solidFill>
          <a:ln w="7620">
            <a:solidFill>
              <a:srgbClr val="8D2424"/>
            </a:solidFill>
            <a:prstDash val="solid"/>
          </a:ln>
        </p:spPr>
      </p:sp>
      <p:sp>
        <p:nvSpPr>
          <p:cNvPr id="7" name="Text 4"/>
          <p:cNvSpPr/>
          <p:nvPr/>
        </p:nvSpPr>
        <p:spPr>
          <a:xfrm>
            <a:off x="6264831" y="2245876"/>
            <a:ext cx="159425" cy="271105"/>
          </a:xfrm>
          <a:prstGeom prst="rect">
            <a:avLst/>
          </a:prstGeom>
          <a:noFill/>
          <a:ln/>
        </p:spPr>
        <p:txBody>
          <a:bodyPr wrap="none" lIns="0" tIns="0" rIns="0" bIns="0" rtlCol="0" anchor="t"/>
          <a:lstStyle/>
          <a:p>
            <a:pPr marL="0" indent="0" algn="ctr">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8" name="Text 5"/>
          <p:cNvSpPr/>
          <p:nvPr/>
        </p:nvSpPr>
        <p:spPr>
          <a:xfrm>
            <a:off x="7288768" y="2166818"/>
            <a:ext cx="2258973" cy="282297"/>
          </a:xfrm>
          <a:prstGeom prst="rect">
            <a:avLst/>
          </a:prstGeom>
          <a:noFill/>
          <a:ln/>
        </p:spPr>
        <p:txBody>
          <a:bodyPr wrap="none" lIns="0" tIns="0" rIns="0" bIns="0" rtlCol="0" anchor="t"/>
          <a:lstStyle/>
          <a:p>
            <a:pPr marL="0" indent="0" algn="l">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Conclusions</a:t>
            </a:r>
            <a:endParaRPr lang="en-US" sz="1750" dirty="0"/>
          </a:p>
        </p:txBody>
      </p:sp>
      <p:sp>
        <p:nvSpPr>
          <p:cNvPr id="9" name="Text 6"/>
          <p:cNvSpPr/>
          <p:nvPr/>
        </p:nvSpPr>
        <p:spPr>
          <a:xfrm>
            <a:off x="7288768" y="2552105"/>
            <a:ext cx="6740843" cy="1098709"/>
          </a:xfrm>
          <a:prstGeom prst="rect">
            <a:avLst/>
          </a:prstGeom>
          <a:noFill/>
          <a:ln/>
        </p:spPr>
        <p:txBody>
          <a:bodyPr wrap="squar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This analysis emphasizes significant factors contributing to cardiac disease, such as age, cholesterol, and hypertension, with a higher risk noted among older males. The findings highlight potential areas for targeted interventions to manage risk in high-incidence groups.</a:t>
            </a:r>
            <a:endParaRPr lang="en-US" sz="1350" dirty="0"/>
          </a:p>
        </p:txBody>
      </p:sp>
      <p:sp>
        <p:nvSpPr>
          <p:cNvPr id="10" name="Shape 7"/>
          <p:cNvSpPr/>
          <p:nvPr/>
        </p:nvSpPr>
        <p:spPr>
          <a:xfrm>
            <a:off x="6514862" y="4368760"/>
            <a:ext cx="600789" cy="22860"/>
          </a:xfrm>
          <a:prstGeom prst="roundRect">
            <a:avLst>
              <a:gd name="adj" fmla="val 315431"/>
            </a:avLst>
          </a:prstGeom>
          <a:solidFill>
            <a:srgbClr val="8D2424"/>
          </a:solidFill>
          <a:ln/>
        </p:spPr>
      </p:sp>
      <p:sp>
        <p:nvSpPr>
          <p:cNvPr id="11" name="Shape 8"/>
          <p:cNvSpPr/>
          <p:nvPr/>
        </p:nvSpPr>
        <p:spPr>
          <a:xfrm>
            <a:off x="6151483" y="4187071"/>
            <a:ext cx="386239" cy="386239"/>
          </a:xfrm>
          <a:prstGeom prst="roundRect">
            <a:avLst>
              <a:gd name="adj" fmla="val 18669"/>
            </a:avLst>
          </a:prstGeom>
          <a:solidFill>
            <a:srgbClr val="740B0B"/>
          </a:solidFill>
          <a:ln w="7620">
            <a:solidFill>
              <a:srgbClr val="8D2424"/>
            </a:solidFill>
            <a:prstDash val="solid"/>
          </a:ln>
        </p:spPr>
      </p:sp>
      <p:sp>
        <p:nvSpPr>
          <p:cNvPr id="12" name="Text 9"/>
          <p:cNvSpPr/>
          <p:nvPr/>
        </p:nvSpPr>
        <p:spPr>
          <a:xfrm>
            <a:off x="6231374" y="4244578"/>
            <a:ext cx="226338" cy="271105"/>
          </a:xfrm>
          <a:prstGeom prst="rect">
            <a:avLst/>
          </a:prstGeom>
          <a:noFill/>
          <a:ln/>
        </p:spPr>
        <p:txBody>
          <a:bodyPr wrap="none" lIns="0" tIns="0" rIns="0" bIns="0" rtlCol="0" anchor="t"/>
          <a:lstStyle/>
          <a:p>
            <a:pPr marL="0" indent="0" algn="ctr">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3" name="Text 10"/>
          <p:cNvSpPr/>
          <p:nvPr/>
        </p:nvSpPr>
        <p:spPr>
          <a:xfrm>
            <a:off x="7288768" y="4165521"/>
            <a:ext cx="2258973" cy="282297"/>
          </a:xfrm>
          <a:prstGeom prst="rect">
            <a:avLst/>
          </a:prstGeom>
          <a:noFill/>
          <a:ln/>
        </p:spPr>
        <p:txBody>
          <a:bodyPr wrap="none" lIns="0" tIns="0" rIns="0" bIns="0" rtlCol="0" anchor="t"/>
          <a:lstStyle/>
          <a:p>
            <a:pPr marL="0" indent="0" algn="l">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Screening</a:t>
            </a:r>
            <a:endParaRPr lang="en-US" sz="1750" dirty="0"/>
          </a:p>
        </p:txBody>
      </p:sp>
      <p:sp>
        <p:nvSpPr>
          <p:cNvPr id="14" name="Text 11"/>
          <p:cNvSpPr/>
          <p:nvPr/>
        </p:nvSpPr>
        <p:spPr>
          <a:xfrm>
            <a:off x="7288768" y="4550807"/>
            <a:ext cx="6740843" cy="274677"/>
          </a:xfrm>
          <a:prstGeom prst="rect">
            <a:avLst/>
          </a:prstGeom>
          <a:noFill/>
          <a:ln/>
        </p:spPr>
        <p:txBody>
          <a:bodyPr wrap="non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Routine screenings for high-risk demographics, especially males over 50.</a:t>
            </a:r>
            <a:endParaRPr lang="en-US" sz="1350" dirty="0"/>
          </a:p>
        </p:txBody>
      </p:sp>
      <p:sp>
        <p:nvSpPr>
          <p:cNvPr id="15" name="Shape 12"/>
          <p:cNvSpPr/>
          <p:nvPr/>
        </p:nvSpPr>
        <p:spPr>
          <a:xfrm>
            <a:off x="6514862" y="5543431"/>
            <a:ext cx="600789" cy="22860"/>
          </a:xfrm>
          <a:prstGeom prst="roundRect">
            <a:avLst>
              <a:gd name="adj" fmla="val 315431"/>
            </a:avLst>
          </a:prstGeom>
          <a:solidFill>
            <a:srgbClr val="8D2424"/>
          </a:solidFill>
          <a:ln/>
        </p:spPr>
      </p:sp>
      <p:sp>
        <p:nvSpPr>
          <p:cNvPr id="16" name="Shape 13"/>
          <p:cNvSpPr/>
          <p:nvPr/>
        </p:nvSpPr>
        <p:spPr>
          <a:xfrm>
            <a:off x="6151483" y="5361742"/>
            <a:ext cx="386239" cy="386239"/>
          </a:xfrm>
          <a:prstGeom prst="roundRect">
            <a:avLst>
              <a:gd name="adj" fmla="val 18669"/>
            </a:avLst>
          </a:prstGeom>
          <a:solidFill>
            <a:srgbClr val="740B0B"/>
          </a:solidFill>
          <a:ln w="7620">
            <a:solidFill>
              <a:srgbClr val="8D2424"/>
            </a:solidFill>
            <a:prstDash val="solid"/>
          </a:ln>
        </p:spPr>
      </p:sp>
      <p:sp>
        <p:nvSpPr>
          <p:cNvPr id="17" name="Text 14"/>
          <p:cNvSpPr/>
          <p:nvPr/>
        </p:nvSpPr>
        <p:spPr>
          <a:xfrm>
            <a:off x="6225183" y="5419249"/>
            <a:ext cx="238839" cy="271105"/>
          </a:xfrm>
          <a:prstGeom prst="rect">
            <a:avLst/>
          </a:prstGeom>
          <a:noFill/>
          <a:ln/>
        </p:spPr>
        <p:txBody>
          <a:bodyPr wrap="none" lIns="0" tIns="0" rIns="0" bIns="0" rtlCol="0" anchor="t"/>
          <a:lstStyle/>
          <a:p>
            <a:pPr marL="0" indent="0" algn="ctr">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8" name="Text 15"/>
          <p:cNvSpPr/>
          <p:nvPr/>
        </p:nvSpPr>
        <p:spPr>
          <a:xfrm>
            <a:off x="7288768" y="5340191"/>
            <a:ext cx="2953941" cy="282297"/>
          </a:xfrm>
          <a:prstGeom prst="rect">
            <a:avLst/>
          </a:prstGeom>
          <a:noFill/>
          <a:ln/>
        </p:spPr>
        <p:txBody>
          <a:bodyPr wrap="none" lIns="0" tIns="0" rIns="0" bIns="0" rtlCol="0" anchor="t"/>
          <a:lstStyle/>
          <a:p>
            <a:pPr marL="0" indent="0" algn="l">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Lifestyle Adjustments</a:t>
            </a:r>
            <a:endParaRPr lang="en-US" sz="1750" dirty="0"/>
          </a:p>
        </p:txBody>
      </p:sp>
      <p:sp>
        <p:nvSpPr>
          <p:cNvPr id="19" name="Text 16"/>
          <p:cNvSpPr/>
          <p:nvPr/>
        </p:nvSpPr>
        <p:spPr>
          <a:xfrm>
            <a:off x="7288768" y="5725477"/>
            <a:ext cx="6740843" cy="549354"/>
          </a:xfrm>
          <a:prstGeom prst="rect">
            <a:avLst/>
          </a:prstGeom>
          <a:noFill/>
          <a:ln/>
        </p:spPr>
        <p:txBody>
          <a:bodyPr wrap="squar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Recommendations to manage cholesterol and blood pressure through diet and exercise.</a:t>
            </a:r>
            <a:endParaRPr lang="en-US" sz="1350" dirty="0"/>
          </a:p>
        </p:txBody>
      </p:sp>
      <p:sp>
        <p:nvSpPr>
          <p:cNvPr id="20" name="Shape 17"/>
          <p:cNvSpPr/>
          <p:nvPr/>
        </p:nvSpPr>
        <p:spPr>
          <a:xfrm>
            <a:off x="6514862" y="6992779"/>
            <a:ext cx="600789" cy="22860"/>
          </a:xfrm>
          <a:prstGeom prst="roundRect">
            <a:avLst>
              <a:gd name="adj" fmla="val 315431"/>
            </a:avLst>
          </a:prstGeom>
          <a:solidFill>
            <a:srgbClr val="8D2424"/>
          </a:solidFill>
          <a:ln/>
        </p:spPr>
      </p:sp>
      <p:sp>
        <p:nvSpPr>
          <p:cNvPr id="21" name="Shape 18"/>
          <p:cNvSpPr/>
          <p:nvPr/>
        </p:nvSpPr>
        <p:spPr>
          <a:xfrm>
            <a:off x="6151483" y="6811089"/>
            <a:ext cx="386239" cy="386239"/>
          </a:xfrm>
          <a:prstGeom prst="roundRect">
            <a:avLst>
              <a:gd name="adj" fmla="val 18669"/>
            </a:avLst>
          </a:prstGeom>
          <a:solidFill>
            <a:srgbClr val="740B0B"/>
          </a:solidFill>
          <a:ln w="7620">
            <a:solidFill>
              <a:srgbClr val="8D2424"/>
            </a:solidFill>
            <a:prstDash val="solid"/>
          </a:ln>
        </p:spPr>
      </p:sp>
      <p:sp>
        <p:nvSpPr>
          <p:cNvPr id="22" name="Text 19"/>
          <p:cNvSpPr/>
          <p:nvPr/>
        </p:nvSpPr>
        <p:spPr>
          <a:xfrm>
            <a:off x="6219349" y="6868597"/>
            <a:ext cx="250507" cy="271105"/>
          </a:xfrm>
          <a:prstGeom prst="rect">
            <a:avLst/>
          </a:prstGeom>
          <a:noFill/>
          <a:ln/>
        </p:spPr>
        <p:txBody>
          <a:bodyPr wrap="none" lIns="0" tIns="0" rIns="0" bIns="0" rtlCol="0" anchor="t"/>
          <a:lstStyle/>
          <a:p>
            <a:pPr marL="0" indent="0" algn="ctr">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4</a:t>
            </a:r>
            <a:endParaRPr lang="en-US" sz="2100" dirty="0"/>
          </a:p>
        </p:txBody>
      </p:sp>
      <p:sp>
        <p:nvSpPr>
          <p:cNvPr id="23" name="Text 20"/>
          <p:cNvSpPr/>
          <p:nvPr/>
        </p:nvSpPr>
        <p:spPr>
          <a:xfrm>
            <a:off x="7288768" y="6789539"/>
            <a:ext cx="3778091" cy="282297"/>
          </a:xfrm>
          <a:prstGeom prst="rect">
            <a:avLst/>
          </a:prstGeom>
          <a:noFill/>
          <a:ln/>
        </p:spPr>
        <p:txBody>
          <a:bodyPr wrap="none" lIns="0" tIns="0" rIns="0" bIns="0" rtlCol="0" anchor="t"/>
          <a:lstStyle/>
          <a:p>
            <a:pPr marL="0" indent="0" algn="l">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Monitoring Physical Activity</a:t>
            </a:r>
            <a:endParaRPr lang="en-US" sz="1750" dirty="0"/>
          </a:p>
        </p:txBody>
      </p:sp>
      <p:sp>
        <p:nvSpPr>
          <p:cNvPr id="24" name="Text 21"/>
          <p:cNvSpPr/>
          <p:nvPr/>
        </p:nvSpPr>
        <p:spPr>
          <a:xfrm>
            <a:off x="7288768" y="7174825"/>
            <a:ext cx="6740843" cy="274677"/>
          </a:xfrm>
          <a:prstGeom prst="rect">
            <a:avLst/>
          </a:prstGeom>
          <a:noFill/>
          <a:ln/>
        </p:spPr>
        <p:txBody>
          <a:bodyPr wrap="non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Especially for patients with angina to prevent exercise-induced cardiac events.</a:t>
            </a:r>
            <a:endParaRPr lang="en-US" sz="1350" dirty="0"/>
          </a:p>
        </p:txBody>
      </p:sp>
      <p:sp>
        <p:nvSpPr>
          <p:cNvPr id="25" name="Rectangle 24">
            <a:extLst>
              <a:ext uri="{FF2B5EF4-FFF2-40B4-BE49-F238E27FC236}">
                <a16:creationId xmlns:a16="http://schemas.microsoft.com/office/drawing/2014/main" id="{26DCE510-9E57-CDA2-85BC-EF2203A4B140}"/>
              </a:ext>
            </a:extLst>
          </p:cNvPr>
          <p:cNvSpPr/>
          <p:nvPr/>
        </p:nvSpPr>
        <p:spPr>
          <a:xfrm>
            <a:off x="12600122" y="7449502"/>
            <a:ext cx="2007418" cy="780098"/>
          </a:xfrm>
          <a:prstGeom prst="rect">
            <a:avLst/>
          </a:prstGeom>
          <a:solidFill>
            <a:srgbClr val="0A090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357</Words>
  <Application>Microsoft Office PowerPoint</Application>
  <PresentationFormat>Custom</PresentationFormat>
  <Paragraphs>83</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DM Sans Bold</vt:lpstr>
      <vt:lpstr>Arial</vt:lpstr>
      <vt:lpstr>DM Sans</vt:lpstr>
      <vt:lpstr>Dela Gothic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Divya Prakash</cp:lastModifiedBy>
  <cp:revision>7</cp:revision>
  <dcterms:created xsi:type="dcterms:W3CDTF">2024-11-01T18:08:13Z</dcterms:created>
  <dcterms:modified xsi:type="dcterms:W3CDTF">2024-11-01T19:31:02Z</dcterms:modified>
</cp:coreProperties>
</file>